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8" r:id="rId2"/>
  </p:sldMasterIdLst>
  <p:notesMasterIdLst>
    <p:notesMasterId r:id="rId40"/>
  </p:notesMasterIdLst>
  <p:sldIdLst>
    <p:sldId id="256" r:id="rId3"/>
    <p:sldId id="257" r:id="rId4"/>
    <p:sldId id="258" r:id="rId5"/>
    <p:sldId id="259" r:id="rId6"/>
    <p:sldId id="337" r:id="rId7"/>
    <p:sldId id="363" r:id="rId8"/>
    <p:sldId id="354" r:id="rId9"/>
    <p:sldId id="364" r:id="rId10"/>
    <p:sldId id="356" r:id="rId11"/>
    <p:sldId id="366" r:id="rId12"/>
    <p:sldId id="359" r:id="rId13"/>
    <p:sldId id="358" r:id="rId14"/>
    <p:sldId id="360" r:id="rId15"/>
    <p:sldId id="264" r:id="rId16"/>
    <p:sldId id="265" r:id="rId17"/>
    <p:sldId id="338" r:id="rId18"/>
    <p:sldId id="339" r:id="rId19"/>
    <p:sldId id="340" r:id="rId20"/>
    <p:sldId id="342" r:id="rId21"/>
    <p:sldId id="343" r:id="rId22"/>
    <p:sldId id="344" r:id="rId23"/>
    <p:sldId id="345" r:id="rId24"/>
    <p:sldId id="346" r:id="rId25"/>
    <p:sldId id="347" r:id="rId26"/>
    <p:sldId id="271" r:id="rId27"/>
    <p:sldId id="266" r:id="rId28"/>
    <p:sldId id="348" r:id="rId29"/>
    <p:sldId id="349" r:id="rId30"/>
    <p:sldId id="350" r:id="rId31"/>
    <p:sldId id="351" r:id="rId32"/>
    <p:sldId id="367" r:id="rId33"/>
    <p:sldId id="353" r:id="rId34"/>
    <p:sldId id="352" r:id="rId35"/>
    <p:sldId id="368" r:id="rId36"/>
    <p:sldId id="279" r:id="rId37"/>
    <p:sldId id="362" r:id="rId38"/>
    <p:sldId id="365" r:id="rId39"/>
  </p:sldIdLst>
  <p:sldSz cx="12192000" cy="6858000"/>
  <p:notesSz cx="6858000" cy="9144000"/>
  <p:embeddedFontLst>
    <p:embeddedFont>
      <p:font typeface="Comic Sans MS" panose="030F0702030302020204" pitchFamily="66" charset="0"/>
      <p:regular r:id="rId41"/>
      <p:bold r:id="rId42"/>
      <p:italic r:id="rId43"/>
      <p:boldItalic r:id="rId44"/>
    </p:embeddedFont>
    <p:embeddedFont>
      <p:font typeface="Poppins" panose="00000500000000000000" pitchFamily="2"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00" roundtripDataSignature="AMtx7mhTXryCM6yWzAT2k/yYPT4fZblho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2.fntdata"/><Relationship Id="rId47" Type="http://schemas.openxmlformats.org/officeDocument/2006/relationships/font" Target="fonts/font7.fntdata"/><Relationship Id="rId104"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font" Target="fonts/font5.fntdata"/><Relationship Id="rId102"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4.fntdata"/><Relationship Id="rId10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3.fntdata"/><Relationship Id="rId48" Type="http://schemas.openxmlformats.org/officeDocument/2006/relationships/font" Target="fonts/font8.fntdata"/><Relationship Id="rId100" Type="http://customschemas.google.com/relationships/presentationmetadata" Target="meta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6.fntdata"/><Relationship Id="rId103"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3121532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1194ee596e_0_1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g21194ee596e_0_1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dirty="0"/>
          </a:p>
        </p:txBody>
      </p:sp>
      <p:sp>
        <p:nvSpPr>
          <p:cNvPr id="134" name="Google Shape;134;g21194ee596e_0_10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3136569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10</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628742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11</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344538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12</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4691022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13</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6860971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1197e7cf6e_0_7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35" name="Google Shape;235;g21197e7cf6e_0_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116711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15</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5535251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16</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1204314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17</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2163869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18</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1745810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19</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911027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a:p>
        </p:txBody>
      </p:sp>
      <p:sp>
        <p:nvSpPr>
          <p:cNvPr id="144" name="Google Shape;144;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016161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20</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7068500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21</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2658251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22</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0954260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23</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1756043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24</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0331989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1197e7cf6e_0_20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325" name="Google Shape;325;g21197e7cf6e_0_2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64048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26</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2168414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1197e7cf6e_0_20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325" name="Google Shape;325;g21197e7cf6e_0_2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915534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28</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0453697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1197e7cf6e_0_20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325" name="Google Shape;325;g21197e7cf6e_0_2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05021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54" name="Google Shape;15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230757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30</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8803856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a:extLst>
            <a:ext uri="{FF2B5EF4-FFF2-40B4-BE49-F238E27FC236}">
              <a16:creationId xmlns:a16="http://schemas.microsoft.com/office/drawing/2014/main" id="{295B038D-0401-8DA1-7AC3-7EE786F0E031}"/>
            </a:ext>
          </a:extLst>
        </p:cNvPr>
        <p:cNvGrpSpPr/>
        <p:nvPr/>
      </p:nvGrpSpPr>
      <p:grpSpPr>
        <a:xfrm>
          <a:off x="0" y="0"/>
          <a:ext cx="0" cy="0"/>
          <a:chOff x="0" y="0"/>
          <a:chExt cx="0" cy="0"/>
        </a:xfrm>
      </p:grpSpPr>
      <p:sp>
        <p:nvSpPr>
          <p:cNvPr id="259" name="Google Shape;259;g21194ee596e_0_187:notes">
            <a:extLst>
              <a:ext uri="{FF2B5EF4-FFF2-40B4-BE49-F238E27FC236}">
                <a16:creationId xmlns:a16="http://schemas.microsoft.com/office/drawing/2014/main" id="{B05B73A8-4BEB-2042-CF65-A686F937759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a:extLst>
              <a:ext uri="{FF2B5EF4-FFF2-40B4-BE49-F238E27FC236}">
                <a16:creationId xmlns:a16="http://schemas.microsoft.com/office/drawing/2014/main" id="{523FBE54-7927-5A86-8B36-CD323147CA70}"/>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a:extLst>
              <a:ext uri="{FF2B5EF4-FFF2-40B4-BE49-F238E27FC236}">
                <a16:creationId xmlns:a16="http://schemas.microsoft.com/office/drawing/2014/main" id="{C852299E-CC25-2F1B-304F-44E4E4FD98B4}"/>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31</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4709876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dirty="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32</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4810601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33</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404368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a:extLst>
            <a:ext uri="{FF2B5EF4-FFF2-40B4-BE49-F238E27FC236}">
              <a16:creationId xmlns:a16="http://schemas.microsoft.com/office/drawing/2014/main" id="{CF19B5DE-4E9C-AF2C-6133-1D3F69232524}"/>
            </a:ext>
          </a:extLst>
        </p:cNvPr>
        <p:cNvGrpSpPr/>
        <p:nvPr/>
      </p:nvGrpSpPr>
      <p:grpSpPr>
        <a:xfrm>
          <a:off x="0" y="0"/>
          <a:ext cx="0" cy="0"/>
          <a:chOff x="0" y="0"/>
          <a:chExt cx="0" cy="0"/>
        </a:xfrm>
      </p:grpSpPr>
      <p:sp>
        <p:nvSpPr>
          <p:cNvPr id="259" name="Google Shape;259;g21194ee596e_0_187:notes">
            <a:extLst>
              <a:ext uri="{FF2B5EF4-FFF2-40B4-BE49-F238E27FC236}">
                <a16:creationId xmlns:a16="http://schemas.microsoft.com/office/drawing/2014/main" id="{F659793D-207F-C09D-0A27-7FF60C197DD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a:extLst>
              <a:ext uri="{FF2B5EF4-FFF2-40B4-BE49-F238E27FC236}">
                <a16:creationId xmlns:a16="http://schemas.microsoft.com/office/drawing/2014/main" id="{4A119077-8BAF-51BA-6D34-6F17B5FAE0F2}"/>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a:extLst>
              <a:ext uri="{FF2B5EF4-FFF2-40B4-BE49-F238E27FC236}">
                <a16:creationId xmlns:a16="http://schemas.microsoft.com/office/drawing/2014/main" id="{75C5428D-2ECA-FFC3-52EF-DC4442491D6D}"/>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34</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3148971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215a699482b_0_5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427" name="Google Shape;427;g215a699482b_0_5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431439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36</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8198033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37</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405762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1194ee596e_0_1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 name="Google Shape;165;g21194ee596e_0_1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66" name="Google Shape;166;g21194ee596e_0_1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4</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102999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54" name="Google Shape;15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667121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6</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4550374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54" name="Google Shape;15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173856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8</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3907826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54" name="Google Shape;15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014488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3"/>
        <p:cNvGrpSpPr/>
        <p:nvPr/>
      </p:nvGrpSpPr>
      <p:grpSpPr>
        <a:xfrm>
          <a:off x="0" y="0"/>
          <a:ext cx="0" cy="0"/>
          <a:chOff x="0" y="0"/>
          <a:chExt cx="0" cy="0"/>
        </a:xfrm>
      </p:grpSpPr>
      <p:sp>
        <p:nvSpPr>
          <p:cNvPr id="14" name="Google Shape;14;g21194ee596e_0_119"/>
          <p:cNvSpPr txBox="1">
            <a:spLocks noGrp="1"/>
          </p:cNvSpPr>
          <p:nvPr>
            <p:ph type="title"/>
          </p:nvPr>
        </p:nvSpPr>
        <p:spPr>
          <a:xfrm>
            <a:off x="345622" y="365125"/>
            <a:ext cx="11500800" cy="43080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dk1"/>
              </a:buClr>
              <a:buSzPts val="1800"/>
              <a:buNone/>
              <a:defRPr sz="2800" b="1">
                <a:latin typeface="Poppins"/>
                <a:ea typeface="Poppins"/>
                <a:cs typeface="Poppins"/>
                <a:sym typeface="Poppi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5" name="Google Shape;15;g21194ee596e_0_119"/>
          <p:cNvPicPr preferRelativeResize="0"/>
          <p:nvPr/>
        </p:nvPicPr>
        <p:blipFill rotWithShape="1">
          <a:blip r:embed="rId2">
            <a:alphaModFix/>
          </a:blip>
          <a:srcRect/>
          <a:stretch/>
        </p:blipFill>
        <p:spPr>
          <a:xfrm>
            <a:off x="10680519" y="6258025"/>
            <a:ext cx="1165860" cy="234849"/>
          </a:xfrm>
          <a:prstGeom prst="rect">
            <a:avLst/>
          </a:prstGeom>
          <a:noFill/>
          <a:ln>
            <a:noFill/>
          </a:ln>
        </p:spPr>
      </p:pic>
      <p:sp>
        <p:nvSpPr>
          <p:cNvPr id="16" name="Google Shape;16;g21194ee596e_0_119"/>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17" name="Google Shape;17;g21194ee596e_0_119"/>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lvl1pPr marL="0" marR="0" lvl="0"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1pPr>
            <a:lvl2pPr marL="0" marR="0" lvl="1"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2pPr>
            <a:lvl3pPr marL="0" marR="0" lvl="2"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3pPr>
            <a:lvl4pPr marL="0" marR="0" lvl="3"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4pPr>
            <a:lvl5pPr marL="0" marR="0" lvl="4"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5pPr>
            <a:lvl6pPr marL="0" marR="0" lvl="5"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6pPr>
            <a:lvl7pPr marL="0" marR="0" lvl="6"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7pPr>
            <a:lvl8pPr marL="0" marR="0" lvl="7"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8pPr>
            <a:lvl9pPr marL="0" marR="0" lvl="8"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9pPr>
          </a:lstStyle>
          <a:p>
            <a:pPr marL="0" lvl="0" indent="0" algn="ctr" rtl="0">
              <a:spcBef>
                <a:spcPts val="0"/>
              </a:spcBef>
              <a:spcAft>
                <a:spcPts val="0"/>
              </a:spcAft>
              <a:buNone/>
            </a:pPr>
            <a:fld id="{00000000-1234-1234-1234-123412341234}" type="slidenum">
              <a:rPr lang="en-US"/>
              <a:t>‹#›</a:t>
            </a:fld>
            <a:endParaRPr/>
          </a:p>
        </p:txBody>
      </p:sp>
      <p:sp>
        <p:nvSpPr>
          <p:cNvPr id="18" name="Google Shape;18;g21194ee596e_0_119"/>
          <p:cNvSpPr txBox="1"/>
          <p:nvPr/>
        </p:nvSpPr>
        <p:spPr>
          <a:xfrm>
            <a:off x="5060460" y="6306200"/>
            <a:ext cx="2071200" cy="1386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rgbClr val="7F7F7F"/>
                </a:solidFill>
                <a:latin typeface="Poppins"/>
                <a:ea typeface="Poppins"/>
                <a:cs typeface="Poppins"/>
                <a:sym typeface="Poppins"/>
              </a:rPr>
              <a:t>Copyright © 2021 TalentLabs Limited</a:t>
            </a:r>
            <a:endParaRPr sz="1400" b="0" i="0" u="none" strike="noStrike" cap="none">
              <a:solidFill>
                <a:srgbClr val="000000"/>
              </a:solidFill>
              <a:latin typeface="Arial"/>
              <a:ea typeface="Arial"/>
              <a:cs typeface="Arial"/>
              <a:sym typeface="Arial"/>
            </a:endParaRPr>
          </a:p>
        </p:txBody>
      </p:sp>
      <p:pic>
        <p:nvPicPr>
          <p:cNvPr id="19" name="Google Shape;19;g21194ee596e_0_119"/>
          <p:cNvPicPr preferRelativeResize="0"/>
          <p:nvPr/>
        </p:nvPicPr>
        <p:blipFill rotWithShape="1">
          <a:blip r:embed="rId3">
            <a:alphaModFix/>
          </a:blip>
          <a:srcRect/>
          <a:stretch/>
        </p:blipFill>
        <p:spPr>
          <a:xfrm>
            <a:off x="6453174" y="602584"/>
            <a:ext cx="5619082" cy="565283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05"/>
        <p:cNvGrpSpPr/>
        <p:nvPr/>
      </p:nvGrpSpPr>
      <p:grpSpPr>
        <a:xfrm>
          <a:off x="0" y="0"/>
          <a:ext cx="0" cy="0"/>
          <a:chOff x="0" y="0"/>
          <a:chExt cx="0" cy="0"/>
        </a:xfrm>
      </p:grpSpPr>
      <p:sp>
        <p:nvSpPr>
          <p:cNvPr id="106" name="Google Shape;106;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2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08" name="Google Shape;108;p2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09" name="Google Shape;109;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0" name="Google Shape;110;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1" name="Google Shape;111;p22"/>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2"/>
        <p:cNvGrpSpPr/>
        <p:nvPr/>
      </p:nvGrpSpPr>
      <p:grpSpPr>
        <a:xfrm>
          <a:off x="0" y="0"/>
          <a:ext cx="0" cy="0"/>
          <a:chOff x="0" y="0"/>
          <a:chExt cx="0" cy="0"/>
        </a:xfrm>
      </p:grpSpPr>
      <p:sp>
        <p:nvSpPr>
          <p:cNvPr id="113" name="Google Shape;113;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23"/>
          <p:cNvSpPr>
            <a:spLocks noGrp="1"/>
          </p:cNvSpPr>
          <p:nvPr>
            <p:ph type="pic" idx="2"/>
          </p:nvPr>
        </p:nvSpPr>
        <p:spPr>
          <a:xfrm>
            <a:off x="5183188" y="987425"/>
            <a:ext cx="6172200" cy="4873625"/>
          </a:xfrm>
          <a:prstGeom prst="rect">
            <a:avLst/>
          </a:prstGeom>
          <a:noFill/>
          <a:ln>
            <a:noFill/>
          </a:ln>
        </p:spPr>
      </p:sp>
      <p:sp>
        <p:nvSpPr>
          <p:cNvPr id="115" name="Google Shape;115;p2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16" name="Google Shape;116;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7" name="Google Shape;117;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8" name="Google Shape;118;p23"/>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p2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2" name="Google Shape;122;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3" name="Google Shape;123;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4" name="Google Shape;124;p24"/>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5"/>
        <p:cNvGrpSpPr/>
        <p:nvPr/>
      </p:nvGrpSpPr>
      <p:grpSpPr>
        <a:xfrm>
          <a:off x="0" y="0"/>
          <a:ext cx="0" cy="0"/>
          <a:chOff x="0" y="0"/>
          <a:chExt cx="0" cy="0"/>
        </a:xfrm>
      </p:grpSpPr>
      <p:sp>
        <p:nvSpPr>
          <p:cNvPr id="126" name="Google Shape;126;p2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2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8" name="Google Shape;128;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9" name="Google Shape;129;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0" name="Google Shape;130;p25"/>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9"/>
        <p:cNvGrpSpPr/>
        <p:nvPr/>
      </p:nvGrpSpPr>
      <p:grpSpPr>
        <a:xfrm>
          <a:off x="0" y="0"/>
          <a:ext cx="0" cy="0"/>
          <a:chOff x="0" y="0"/>
          <a:chExt cx="0" cy="0"/>
        </a:xfrm>
      </p:grpSpPr>
      <p:sp>
        <p:nvSpPr>
          <p:cNvPr id="50" name="Google Shape;50;g21194ee596e_0_148"/>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g21194ee596e_0_148"/>
          <p:cNvSpPr>
            <a:spLocks noGrp="1"/>
          </p:cNvSpPr>
          <p:nvPr>
            <p:ph type="pic" idx="2"/>
          </p:nvPr>
        </p:nvSpPr>
        <p:spPr>
          <a:xfrm>
            <a:off x="5183188" y="987425"/>
            <a:ext cx="6172200" cy="4873500"/>
          </a:xfrm>
          <a:prstGeom prst="rect">
            <a:avLst/>
          </a:prstGeom>
          <a:noFill/>
          <a:ln>
            <a:noFill/>
          </a:ln>
        </p:spPr>
      </p:sp>
      <p:sp>
        <p:nvSpPr>
          <p:cNvPr id="52" name="Google Shape;52;g21194ee596e_0_148"/>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3" name="Google Shape;53;g21194ee596e_0_14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g21194ee596e_0_14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g21194ee596e_0_148"/>
          <p:cNvSpPr txBox="1">
            <a:spLocks noGrp="1"/>
          </p:cNvSpPr>
          <p:nvPr>
            <p:ph type="sldNum" idx="12"/>
          </p:nvPr>
        </p:nvSpPr>
        <p:spPr>
          <a:xfrm>
            <a:off x="483228" y="6356350"/>
            <a:ext cx="709800" cy="365100"/>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6"/>
        <p:cNvGrpSpPr/>
        <p:nvPr/>
      </p:nvGrpSpPr>
      <p:grpSpPr>
        <a:xfrm>
          <a:off x="0" y="0"/>
          <a:ext cx="0" cy="0"/>
          <a:chOff x="0" y="0"/>
          <a:chExt cx="0" cy="0"/>
        </a:xfrm>
      </p:grpSpPr>
      <p:sp>
        <p:nvSpPr>
          <p:cNvPr id="57" name="Google Shape;57;g21194ee596e_0_15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g21194ee596e_0_155"/>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g21194ee596e_0_15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g21194ee596e_0_15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g21194ee596e_0_155"/>
          <p:cNvSpPr txBox="1">
            <a:spLocks noGrp="1"/>
          </p:cNvSpPr>
          <p:nvPr>
            <p:ph type="sldNum" idx="12"/>
          </p:nvPr>
        </p:nvSpPr>
        <p:spPr>
          <a:xfrm>
            <a:off x="483228" y="6356350"/>
            <a:ext cx="709800" cy="365100"/>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62"/>
        <p:cNvGrpSpPr/>
        <p:nvPr/>
      </p:nvGrpSpPr>
      <p:grpSpPr>
        <a:xfrm>
          <a:off x="0" y="0"/>
          <a:ext cx="0" cy="0"/>
          <a:chOff x="0" y="0"/>
          <a:chExt cx="0" cy="0"/>
        </a:xfrm>
      </p:grpSpPr>
      <p:sp>
        <p:nvSpPr>
          <p:cNvPr id="63" name="Google Shape;63;g21194ee596e_0_161"/>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g21194ee596e_0_161"/>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g21194ee596e_0_16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g21194ee596e_0_16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7" name="Google Shape;67;g21194ee596e_0_161"/>
          <p:cNvSpPr txBox="1">
            <a:spLocks noGrp="1"/>
          </p:cNvSpPr>
          <p:nvPr>
            <p:ph type="sldNum" idx="12"/>
          </p:nvPr>
        </p:nvSpPr>
        <p:spPr>
          <a:xfrm>
            <a:off x="483228" y="6356350"/>
            <a:ext cx="709800" cy="365100"/>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8"/>
        <p:cNvGrpSpPr/>
        <p:nvPr/>
      </p:nvGrpSpPr>
      <p:grpSpPr>
        <a:xfrm>
          <a:off x="0" y="0"/>
          <a:ext cx="0" cy="0"/>
          <a:chOff x="0" y="0"/>
          <a:chExt cx="0" cy="0"/>
        </a:xfrm>
      </p:grpSpPr>
      <p:sp>
        <p:nvSpPr>
          <p:cNvPr id="69" name="Google Shape;69;g215a699482b_6_10"/>
          <p:cNvSpPr txBox="1">
            <a:spLocks noGrp="1"/>
          </p:cNvSpPr>
          <p:nvPr>
            <p:ph type="title"/>
          </p:nvPr>
        </p:nvSpPr>
        <p:spPr>
          <a:xfrm>
            <a:off x="415600" y="593367"/>
            <a:ext cx="11360800" cy="763600"/>
          </a:xfrm>
          <a:prstGeom prst="rect">
            <a:avLst/>
          </a:prstGeom>
        </p:spPr>
        <p:txBody>
          <a:bodyPr spcFirstLastPara="1" wrap="square" lIns="121900" tIns="121900" rIns="121900" bIns="121900" anchor="ctr" anchorCtr="0">
            <a:noAutofit/>
          </a:bodyPr>
          <a:lstStyle>
            <a:lvl1pPr lvl="0">
              <a:spcBef>
                <a:spcPts val="0"/>
              </a:spcBef>
              <a:spcAft>
                <a:spcPts val="0"/>
              </a:spcAft>
              <a:buSzPts val="1900"/>
              <a:buNone/>
              <a:defRPr sz="1900"/>
            </a:lvl1pPr>
            <a:lvl2pPr lvl="1">
              <a:spcBef>
                <a:spcPts val="0"/>
              </a:spcBef>
              <a:spcAft>
                <a:spcPts val="0"/>
              </a:spcAft>
              <a:buSzPts val="1900"/>
              <a:buNone/>
              <a:defRPr sz="1900"/>
            </a:lvl2pPr>
            <a:lvl3pPr lvl="2">
              <a:spcBef>
                <a:spcPts val="0"/>
              </a:spcBef>
              <a:spcAft>
                <a:spcPts val="0"/>
              </a:spcAft>
              <a:buSzPts val="1900"/>
              <a:buNone/>
              <a:defRPr sz="1900"/>
            </a:lvl3pPr>
            <a:lvl4pPr lvl="3">
              <a:spcBef>
                <a:spcPts val="0"/>
              </a:spcBef>
              <a:spcAft>
                <a:spcPts val="0"/>
              </a:spcAft>
              <a:buSzPts val="1900"/>
              <a:buNone/>
              <a:defRPr sz="1900"/>
            </a:lvl4pPr>
            <a:lvl5pPr lvl="4">
              <a:spcBef>
                <a:spcPts val="0"/>
              </a:spcBef>
              <a:spcAft>
                <a:spcPts val="0"/>
              </a:spcAft>
              <a:buSzPts val="1900"/>
              <a:buNone/>
              <a:defRPr sz="1900"/>
            </a:lvl5pPr>
            <a:lvl6pPr lvl="5">
              <a:spcBef>
                <a:spcPts val="0"/>
              </a:spcBef>
              <a:spcAft>
                <a:spcPts val="0"/>
              </a:spcAft>
              <a:buSzPts val="1900"/>
              <a:buNone/>
              <a:defRPr sz="1900"/>
            </a:lvl6pPr>
            <a:lvl7pPr lvl="6">
              <a:spcBef>
                <a:spcPts val="0"/>
              </a:spcBef>
              <a:spcAft>
                <a:spcPts val="0"/>
              </a:spcAft>
              <a:buSzPts val="1900"/>
              <a:buNone/>
              <a:defRPr sz="1900"/>
            </a:lvl7pPr>
            <a:lvl8pPr lvl="7">
              <a:spcBef>
                <a:spcPts val="0"/>
              </a:spcBef>
              <a:spcAft>
                <a:spcPts val="0"/>
              </a:spcAft>
              <a:buSzPts val="1900"/>
              <a:buNone/>
              <a:defRPr sz="1900"/>
            </a:lvl8pPr>
            <a:lvl9pPr lvl="8">
              <a:spcBef>
                <a:spcPts val="0"/>
              </a:spcBef>
              <a:spcAft>
                <a:spcPts val="0"/>
              </a:spcAft>
              <a:buSzPts val="1900"/>
              <a:buNone/>
              <a:defRPr sz="1900"/>
            </a:lvl9pPr>
          </a:lstStyle>
          <a:p>
            <a:endParaRPr/>
          </a:p>
        </p:txBody>
      </p:sp>
      <p:sp>
        <p:nvSpPr>
          <p:cNvPr id="70" name="Google Shape;70;g215a699482b_6_10"/>
          <p:cNvSpPr txBox="1">
            <a:spLocks noGrp="1"/>
          </p:cNvSpPr>
          <p:nvPr>
            <p:ph type="body" idx="1"/>
          </p:nvPr>
        </p:nvSpPr>
        <p:spPr>
          <a:xfrm>
            <a:off x="415600" y="1536633"/>
            <a:ext cx="11360800" cy="4555200"/>
          </a:xfrm>
          <a:prstGeom prst="rect">
            <a:avLst/>
          </a:prstGeom>
        </p:spPr>
        <p:txBody>
          <a:bodyPr spcFirstLastPara="1" wrap="square" lIns="121900" tIns="121900" rIns="121900" bIns="121900" anchor="t" anchorCtr="0">
            <a:noAutofit/>
          </a:bodyPr>
          <a:lstStyle>
            <a:lvl1pPr marL="457200" lvl="0" indent="-349250">
              <a:spcBef>
                <a:spcPts val="1000"/>
              </a:spcBef>
              <a:spcAft>
                <a:spcPts val="0"/>
              </a:spcAft>
              <a:buSzPts val="1900"/>
              <a:buChar char="•"/>
              <a:defRPr sz="1900"/>
            </a:lvl1pPr>
            <a:lvl2pPr marL="914400" lvl="1" indent="-349250">
              <a:spcBef>
                <a:spcPts val="500"/>
              </a:spcBef>
              <a:spcAft>
                <a:spcPts val="0"/>
              </a:spcAft>
              <a:buSzPts val="1900"/>
              <a:buChar char="•"/>
              <a:defRPr sz="1900"/>
            </a:lvl2pPr>
            <a:lvl3pPr marL="1371600" lvl="2" indent="-349250">
              <a:spcBef>
                <a:spcPts val="500"/>
              </a:spcBef>
              <a:spcAft>
                <a:spcPts val="0"/>
              </a:spcAft>
              <a:buSzPts val="1900"/>
              <a:buChar char="•"/>
              <a:defRPr sz="1900"/>
            </a:lvl3pPr>
            <a:lvl4pPr marL="1828800" lvl="3" indent="-349250">
              <a:spcBef>
                <a:spcPts val="500"/>
              </a:spcBef>
              <a:spcAft>
                <a:spcPts val="0"/>
              </a:spcAft>
              <a:buSzPts val="1900"/>
              <a:buChar char="•"/>
              <a:defRPr sz="1900"/>
            </a:lvl4pPr>
            <a:lvl5pPr marL="2286000" lvl="4" indent="-349250">
              <a:spcBef>
                <a:spcPts val="500"/>
              </a:spcBef>
              <a:spcAft>
                <a:spcPts val="0"/>
              </a:spcAft>
              <a:buSzPts val="1900"/>
              <a:buChar char="•"/>
              <a:defRPr sz="1900"/>
            </a:lvl5pPr>
            <a:lvl6pPr marL="2743200" lvl="5" indent="-349250">
              <a:spcBef>
                <a:spcPts val="500"/>
              </a:spcBef>
              <a:spcAft>
                <a:spcPts val="0"/>
              </a:spcAft>
              <a:buSzPts val="1900"/>
              <a:buChar char="•"/>
              <a:defRPr sz="1900"/>
            </a:lvl6pPr>
            <a:lvl7pPr marL="3200400" lvl="6" indent="-349250">
              <a:spcBef>
                <a:spcPts val="500"/>
              </a:spcBef>
              <a:spcAft>
                <a:spcPts val="0"/>
              </a:spcAft>
              <a:buSzPts val="1900"/>
              <a:buChar char="•"/>
              <a:defRPr sz="1900"/>
            </a:lvl7pPr>
            <a:lvl8pPr marL="3657600" lvl="7" indent="-349250">
              <a:spcBef>
                <a:spcPts val="500"/>
              </a:spcBef>
              <a:spcAft>
                <a:spcPts val="0"/>
              </a:spcAft>
              <a:buSzPts val="1900"/>
              <a:buChar char="•"/>
              <a:defRPr sz="1900"/>
            </a:lvl8pPr>
            <a:lvl9pPr marL="4114800" lvl="8" indent="-349250">
              <a:spcBef>
                <a:spcPts val="500"/>
              </a:spcBef>
              <a:spcAft>
                <a:spcPts val="0"/>
              </a:spcAft>
              <a:buSzPts val="1900"/>
              <a:buChar char="•"/>
              <a:defRPr sz="1900"/>
            </a:lvl9pPr>
          </a:lstStyle>
          <a:p>
            <a:endParaRPr/>
          </a:p>
        </p:txBody>
      </p:sp>
      <p:sp>
        <p:nvSpPr>
          <p:cNvPr id="71" name="Google Shape;71;g215a699482b_6_10"/>
          <p:cNvSpPr txBox="1">
            <a:spLocks noGrp="1"/>
          </p:cNvSpPr>
          <p:nvPr>
            <p:ph type="sldNum" idx="12"/>
          </p:nvPr>
        </p:nvSpPr>
        <p:spPr>
          <a:xfrm>
            <a:off x="11296610" y="6217622"/>
            <a:ext cx="731600" cy="524800"/>
          </a:xfrm>
          <a:prstGeom prst="rect">
            <a:avLst/>
          </a:prstGeom>
        </p:spPr>
        <p:txBody>
          <a:bodyPr spcFirstLastPara="1" wrap="square" lIns="121900" tIns="121900" rIns="121900" bIns="121900" anchor="ctr" anchorCtr="0">
            <a:noAutofit/>
          </a:bodyPr>
          <a:lstStyle>
            <a:lvl1pPr lvl="0">
              <a:buNone/>
              <a:defRPr sz="1900"/>
            </a:lvl1pPr>
            <a:lvl2pPr lvl="1">
              <a:buNone/>
              <a:defRPr sz="1900"/>
            </a:lvl2pPr>
            <a:lvl3pPr lvl="2">
              <a:buNone/>
              <a:defRPr sz="1900"/>
            </a:lvl3pPr>
            <a:lvl4pPr lvl="3">
              <a:buNone/>
              <a:defRPr sz="1900"/>
            </a:lvl4pPr>
            <a:lvl5pPr lvl="4">
              <a:buNone/>
              <a:defRPr sz="1900"/>
            </a:lvl5pPr>
            <a:lvl6pPr lvl="5">
              <a:buNone/>
              <a:defRPr sz="1900"/>
            </a:lvl6pPr>
            <a:lvl7pPr lvl="6">
              <a:buNone/>
              <a:defRPr sz="1900"/>
            </a:lvl7pPr>
            <a:lvl8pPr lvl="7">
              <a:buNone/>
              <a:defRPr sz="1900"/>
            </a:lvl8pPr>
            <a:lvl9pPr lvl="8">
              <a:buNone/>
              <a:defRPr sz="1900"/>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345622" y="365125"/>
            <a:ext cx="11500757" cy="43088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dk1"/>
              </a:buClr>
              <a:buSzPts val="1800"/>
              <a:buNone/>
              <a:defRPr sz="2800" b="1">
                <a:latin typeface="Poppins"/>
                <a:ea typeface="Poppins"/>
                <a:cs typeface="Poppins"/>
                <a:sym typeface="Poppi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9"/>
          <p:cNvPicPr preferRelativeResize="0"/>
          <p:nvPr/>
        </p:nvPicPr>
        <p:blipFill rotWithShape="1">
          <a:blip r:embed="rId2">
            <a:alphaModFix/>
          </a:blip>
          <a:srcRect/>
          <a:stretch/>
        </p:blipFill>
        <p:spPr>
          <a:xfrm>
            <a:off x="10680519" y="6258025"/>
            <a:ext cx="1165860" cy="234849"/>
          </a:xfrm>
          <a:prstGeom prst="rect">
            <a:avLst/>
          </a:prstGeom>
          <a:noFill/>
          <a:ln>
            <a:noFill/>
          </a:ln>
        </p:spPr>
      </p:pic>
      <p:sp>
        <p:nvSpPr>
          <p:cNvPr id="79" name="Google Shape;79;p19"/>
          <p:cNvSpPr/>
          <p:nvPr/>
        </p:nvSpPr>
        <p:spPr>
          <a:xfrm rot="10800000" flipH="1">
            <a:off x="338397" y="6250801"/>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80" name="Google Shape;80;p19"/>
          <p:cNvSpPr txBox="1">
            <a:spLocks noGrp="1"/>
          </p:cNvSpPr>
          <p:nvPr>
            <p:ph type="sldNum" idx="12"/>
          </p:nvPr>
        </p:nvSpPr>
        <p:spPr>
          <a:xfrm>
            <a:off x="382895" y="6306200"/>
            <a:ext cx="160300" cy="138499"/>
          </a:xfrm>
          <a:prstGeom prst="rect">
            <a:avLst/>
          </a:prstGeom>
          <a:noFill/>
          <a:ln>
            <a:noFill/>
          </a:ln>
        </p:spPr>
        <p:txBody>
          <a:bodyPr spcFirstLastPara="1" wrap="square" lIns="0" tIns="0" rIns="0" bIns="0" anchor="ctr" anchorCtr="0">
            <a:spAutoFit/>
          </a:bodyPr>
          <a:lstStyle>
            <a:lvl1pPr marL="0" marR="0" lvl="0"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1pPr>
            <a:lvl2pPr marL="0" marR="0" lvl="1"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2pPr>
            <a:lvl3pPr marL="0" marR="0" lvl="2"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3pPr>
            <a:lvl4pPr marL="0" marR="0" lvl="3"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4pPr>
            <a:lvl5pPr marL="0" marR="0" lvl="4"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5pPr>
            <a:lvl6pPr marL="0" marR="0" lvl="5"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6pPr>
            <a:lvl7pPr marL="0" marR="0" lvl="6"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7pPr>
            <a:lvl8pPr marL="0" marR="0" lvl="7"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8pPr>
            <a:lvl9pPr marL="0" marR="0" lvl="8"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9pPr>
          </a:lstStyle>
          <a:p>
            <a:pPr marL="0" lvl="0" indent="0" algn="ctr" rtl="0">
              <a:spcBef>
                <a:spcPts val="0"/>
              </a:spcBef>
              <a:spcAft>
                <a:spcPts val="0"/>
              </a:spcAft>
              <a:buNone/>
            </a:pPr>
            <a:fld id="{00000000-1234-1234-1234-123412341234}" type="slidenum">
              <a:rPr lang="en-US"/>
              <a:t>‹#›</a:t>
            </a:fld>
            <a:endParaRPr/>
          </a:p>
        </p:txBody>
      </p:sp>
      <p:sp>
        <p:nvSpPr>
          <p:cNvPr id="81" name="Google Shape;81;p19"/>
          <p:cNvSpPr txBox="1"/>
          <p:nvPr/>
        </p:nvSpPr>
        <p:spPr>
          <a:xfrm>
            <a:off x="5060460" y="6306200"/>
            <a:ext cx="2071080" cy="138499"/>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rgbClr val="7F7F7F"/>
                </a:solidFill>
                <a:latin typeface="Poppins"/>
                <a:ea typeface="Poppins"/>
                <a:cs typeface="Poppins"/>
                <a:sym typeface="Poppins"/>
              </a:rPr>
              <a:t>Copyright © 2021 TalentLabs Limited</a:t>
            </a:r>
            <a:endParaRPr sz="1400" b="0" i="0" u="none" strike="noStrike" cap="none">
              <a:solidFill>
                <a:srgbClr val="000000"/>
              </a:solidFill>
              <a:latin typeface="Arial"/>
              <a:ea typeface="Arial"/>
              <a:cs typeface="Arial"/>
              <a:sym typeface="Arial"/>
            </a:endParaRPr>
          </a:p>
        </p:txBody>
      </p:sp>
      <p:pic>
        <p:nvPicPr>
          <p:cNvPr id="82" name="Google Shape;82;p19"/>
          <p:cNvPicPr preferRelativeResize="0"/>
          <p:nvPr/>
        </p:nvPicPr>
        <p:blipFill rotWithShape="1">
          <a:blip r:embed="rId3">
            <a:alphaModFix/>
          </a:blip>
          <a:srcRect/>
          <a:stretch/>
        </p:blipFill>
        <p:spPr>
          <a:xfrm>
            <a:off x="6453174" y="602584"/>
            <a:ext cx="5619083" cy="565283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3"/>
        <p:cNvGrpSpPr/>
        <p:nvPr/>
      </p:nvGrpSpPr>
      <p:grpSpPr>
        <a:xfrm>
          <a:off x="0" y="0"/>
          <a:ext cx="0" cy="0"/>
          <a:chOff x="0" y="0"/>
          <a:chExt cx="0" cy="0"/>
        </a:xfrm>
      </p:grpSpPr>
      <p:pic>
        <p:nvPicPr>
          <p:cNvPr id="84" name="Google Shape;84;p18" descr="A picture containing indoor, keyboard, close&#10;&#10;Description automatically generated"/>
          <p:cNvPicPr preferRelativeResize="0"/>
          <p:nvPr/>
        </p:nvPicPr>
        <p:blipFill rotWithShape="1">
          <a:blip r:embed="rId2">
            <a:alphaModFix/>
          </a:blip>
          <a:srcRect l="9937" r="9938"/>
          <a:stretch/>
        </p:blipFill>
        <p:spPr>
          <a:xfrm>
            <a:off x="0" y="0"/>
            <a:ext cx="12192000" cy="6858000"/>
          </a:xfrm>
          <a:prstGeom prst="rect">
            <a:avLst/>
          </a:prstGeom>
          <a:noFill/>
          <a:ln>
            <a:noFill/>
          </a:ln>
        </p:spPr>
      </p:pic>
      <p:sp>
        <p:nvSpPr>
          <p:cNvPr id="85" name="Google Shape;85;p18"/>
          <p:cNvSpPr/>
          <p:nvPr/>
        </p:nvSpPr>
        <p:spPr>
          <a:xfrm>
            <a:off x="0" y="0"/>
            <a:ext cx="12192000" cy="6858000"/>
          </a:xfrm>
          <a:prstGeom prst="rect">
            <a:avLst/>
          </a:prstGeom>
          <a:solidFill>
            <a:schemeClr val="dk1">
              <a:alpha val="4901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86" name="Google Shape;86;p18"/>
          <p:cNvSpPr txBox="1">
            <a:spLocks noGrp="1"/>
          </p:cNvSpPr>
          <p:nvPr>
            <p:ph type="ctrTitle"/>
          </p:nvPr>
        </p:nvSpPr>
        <p:spPr>
          <a:xfrm>
            <a:off x="1524000" y="2771299"/>
            <a:ext cx="9144000" cy="738664"/>
          </a:xfrm>
          <a:prstGeom prst="rect">
            <a:avLst/>
          </a:prstGeom>
          <a:noFill/>
          <a:ln>
            <a:noFill/>
          </a:ln>
        </p:spPr>
        <p:txBody>
          <a:bodyPr spcFirstLastPara="1" wrap="square" lIns="0" tIns="0" rIns="0" bIns="0" anchor="b" anchorCtr="0">
            <a:spAutoFit/>
          </a:bodyPr>
          <a:lstStyle>
            <a:lvl1pPr lvl="0" algn="ctr">
              <a:lnSpc>
                <a:spcPct val="100000"/>
              </a:lnSpc>
              <a:spcBef>
                <a:spcPts val="0"/>
              </a:spcBef>
              <a:spcAft>
                <a:spcPts val="0"/>
              </a:spcAft>
              <a:buClr>
                <a:schemeClr val="dk1"/>
              </a:buClr>
              <a:buSzPts val="6000"/>
              <a:buFont typeface="Arial"/>
              <a:buNone/>
              <a:defRPr sz="4800" b="1">
                <a:solidFill>
                  <a:schemeClr val="lt1"/>
                </a:solidFill>
                <a:latin typeface="Poppins"/>
                <a:ea typeface="Poppins"/>
                <a:cs typeface="Poppins"/>
                <a:sym typeface="Poppi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18"/>
          <p:cNvSpPr txBox="1">
            <a:spLocks noGrp="1"/>
          </p:cNvSpPr>
          <p:nvPr>
            <p:ph type="subTitle" idx="1"/>
          </p:nvPr>
        </p:nvSpPr>
        <p:spPr>
          <a:xfrm>
            <a:off x="1524000" y="3602038"/>
            <a:ext cx="9144000" cy="369332"/>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Clr>
                <a:schemeClr val="dk1"/>
              </a:buClr>
              <a:buSzPts val="2400"/>
              <a:buNone/>
              <a:defRPr sz="2400">
                <a:solidFill>
                  <a:schemeClr val="lt1"/>
                </a:solidFill>
                <a:latin typeface="Poppins"/>
                <a:ea typeface="Poppins"/>
                <a:cs typeface="Poppins"/>
                <a:sym typeface="Poppins"/>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88" name="Google Shape;88;p18"/>
          <p:cNvSpPr txBox="1">
            <a:spLocks noGrp="1"/>
          </p:cNvSpPr>
          <p:nvPr>
            <p:ph type="sldNum" idx="12"/>
          </p:nvPr>
        </p:nvSpPr>
        <p:spPr>
          <a:xfrm>
            <a:off x="483228" y="6446579"/>
            <a:ext cx="709943" cy="184666"/>
          </a:xfrm>
          <a:prstGeom prst="rect">
            <a:avLst/>
          </a:prstGeom>
          <a:noFill/>
          <a:ln>
            <a:noFill/>
          </a:ln>
        </p:spPr>
        <p:txBody>
          <a:bodyPr spcFirstLastPara="1" wrap="square" lIns="0" tIns="0" rIns="0" bIns="0" anchor="ctr" anchorCtr="0">
            <a:sp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89" name="Google Shape;89;p18" descr="Icon&#10;&#10;Description automatically generated with medium confidence"/>
          <p:cNvPicPr preferRelativeResize="0"/>
          <p:nvPr/>
        </p:nvPicPr>
        <p:blipFill rotWithShape="1">
          <a:blip r:embed="rId3">
            <a:alphaModFix/>
          </a:blip>
          <a:srcRect/>
          <a:stretch/>
        </p:blipFill>
        <p:spPr>
          <a:xfrm>
            <a:off x="5191708" y="533248"/>
            <a:ext cx="1808585" cy="36431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0"/>
        <p:cNvGrpSpPr/>
        <p:nvPr/>
      </p:nvGrpSpPr>
      <p:grpSpPr>
        <a:xfrm>
          <a:off x="0" y="0"/>
          <a:ext cx="0" cy="0"/>
          <a:chOff x="0" y="0"/>
          <a:chExt cx="0" cy="0"/>
        </a:xfrm>
      </p:grpSpPr>
      <p:sp>
        <p:nvSpPr>
          <p:cNvPr id="91" name="Google Shape;91;p2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909297"/>
              </a:buClr>
              <a:buSzPts val="2400"/>
              <a:buNone/>
              <a:defRPr sz="2400">
                <a:solidFill>
                  <a:srgbClr val="909297"/>
                </a:solidFill>
              </a:defRPr>
            </a:lvl1pPr>
            <a:lvl2pPr marL="914400" lvl="1" indent="-228600" algn="l">
              <a:lnSpc>
                <a:spcPct val="90000"/>
              </a:lnSpc>
              <a:spcBef>
                <a:spcPts val="500"/>
              </a:spcBef>
              <a:spcAft>
                <a:spcPts val="0"/>
              </a:spcAft>
              <a:buClr>
                <a:srgbClr val="909297"/>
              </a:buClr>
              <a:buSzPts val="2000"/>
              <a:buNone/>
              <a:defRPr sz="2000">
                <a:solidFill>
                  <a:srgbClr val="909297"/>
                </a:solidFill>
              </a:defRPr>
            </a:lvl2pPr>
            <a:lvl3pPr marL="1371600" lvl="2" indent="-228600" algn="l">
              <a:lnSpc>
                <a:spcPct val="90000"/>
              </a:lnSpc>
              <a:spcBef>
                <a:spcPts val="500"/>
              </a:spcBef>
              <a:spcAft>
                <a:spcPts val="0"/>
              </a:spcAft>
              <a:buClr>
                <a:srgbClr val="909297"/>
              </a:buClr>
              <a:buSzPts val="1800"/>
              <a:buNone/>
              <a:defRPr sz="1800">
                <a:solidFill>
                  <a:srgbClr val="909297"/>
                </a:solidFill>
              </a:defRPr>
            </a:lvl3pPr>
            <a:lvl4pPr marL="1828800" lvl="3" indent="-228600" algn="l">
              <a:lnSpc>
                <a:spcPct val="90000"/>
              </a:lnSpc>
              <a:spcBef>
                <a:spcPts val="500"/>
              </a:spcBef>
              <a:spcAft>
                <a:spcPts val="0"/>
              </a:spcAft>
              <a:buClr>
                <a:srgbClr val="909297"/>
              </a:buClr>
              <a:buSzPts val="1600"/>
              <a:buNone/>
              <a:defRPr sz="1600">
                <a:solidFill>
                  <a:srgbClr val="909297"/>
                </a:solidFill>
              </a:defRPr>
            </a:lvl4pPr>
            <a:lvl5pPr marL="2286000" lvl="4" indent="-228600" algn="l">
              <a:lnSpc>
                <a:spcPct val="90000"/>
              </a:lnSpc>
              <a:spcBef>
                <a:spcPts val="500"/>
              </a:spcBef>
              <a:spcAft>
                <a:spcPts val="0"/>
              </a:spcAft>
              <a:buClr>
                <a:srgbClr val="909297"/>
              </a:buClr>
              <a:buSzPts val="1600"/>
              <a:buNone/>
              <a:defRPr sz="1600">
                <a:solidFill>
                  <a:srgbClr val="909297"/>
                </a:solidFill>
              </a:defRPr>
            </a:lvl5pPr>
            <a:lvl6pPr marL="2743200" lvl="5" indent="-228600" algn="l">
              <a:lnSpc>
                <a:spcPct val="90000"/>
              </a:lnSpc>
              <a:spcBef>
                <a:spcPts val="500"/>
              </a:spcBef>
              <a:spcAft>
                <a:spcPts val="0"/>
              </a:spcAft>
              <a:buClr>
                <a:srgbClr val="909297"/>
              </a:buClr>
              <a:buSzPts val="1600"/>
              <a:buNone/>
              <a:defRPr sz="1600">
                <a:solidFill>
                  <a:srgbClr val="909297"/>
                </a:solidFill>
              </a:defRPr>
            </a:lvl6pPr>
            <a:lvl7pPr marL="3200400" lvl="6" indent="-228600" algn="l">
              <a:lnSpc>
                <a:spcPct val="90000"/>
              </a:lnSpc>
              <a:spcBef>
                <a:spcPts val="500"/>
              </a:spcBef>
              <a:spcAft>
                <a:spcPts val="0"/>
              </a:spcAft>
              <a:buClr>
                <a:srgbClr val="909297"/>
              </a:buClr>
              <a:buSzPts val="1600"/>
              <a:buNone/>
              <a:defRPr sz="1600">
                <a:solidFill>
                  <a:srgbClr val="909297"/>
                </a:solidFill>
              </a:defRPr>
            </a:lvl7pPr>
            <a:lvl8pPr marL="3657600" lvl="7" indent="-228600" algn="l">
              <a:lnSpc>
                <a:spcPct val="90000"/>
              </a:lnSpc>
              <a:spcBef>
                <a:spcPts val="500"/>
              </a:spcBef>
              <a:spcAft>
                <a:spcPts val="0"/>
              </a:spcAft>
              <a:buClr>
                <a:srgbClr val="909297"/>
              </a:buClr>
              <a:buSzPts val="1600"/>
              <a:buNone/>
              <a:defRPr sz="1600">
                <a:solidFill>
                  <a:srgbClr val="909297"/>
                </a:solidFill>
              </a:defRPr>
            </a:lvl8pPr>
            <a:lvl9pPr marL="4114800" lvl="8" indent="-228600" algn="l">
              <a:lnSpc>
                <a:spcPct val="90000"/>
              </a:lnSpc>
              <a:spcBef>
                <a:spcPts val="500"/>
              </a:spcBef>
              <a:spcAft>
                <a:spcPts val="0"/>
              </a:spcAft>
              <a:buClr>
                <a:srgbClr val="909297"/>
              </a:buClr>
              <a:buSzPts val="1600"/>
              <a:buNone/>
              <a:defRPr sz="1600">
                <a:solidFill>
                  <a:srgbClr val="909297"/>
                </a:solidFill>
              </a:defRPr>
            </a:lvl9pPr>
          </a:lstStyle>
          <a:p>
            <a:endParaRPr/>
          </a:p>
        </p:txBody>
      </p:sp>
      <p:sp>
        <p:nvSpPr>
          <p:cNvPr id="93" name="Google Shape;93;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4" name="Google Shape;94;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5" name="Google Shape;95;p20"/>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96"/>
        <p:cNvGrpSpPr/>
        <p:nvPr/>
      </p:nvGrpSpPr>
      <p:grpSpPr>
        <a:xfrm>
          <a:off x="0" y="0"/>
          <a:ext cx="0" cy="0"/>
          <a:chOff x="0" y="0"/>
          <a:chExt cx="0" cy="0"/>
        </a:xfrm>
      </p:grpSpPr>
      <p:sp>
        <p:nvSpPr>
          <p:cNvPr id="97" name="Google Shape;97;p2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99" name="Google Shape;99;p2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0" name="Google Shape;100;p2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1" name="Google Shape;101;p2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4" name="Google Shape;104;p21"/>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5" Type="http://schemas.openxmlformats.org/officeDocument/2006/relationships/slideLayout" Target="../slideLayouts/slideLayout10.xml"/><Relationship Id="rId4" Type="http://schemas.openxmlformats.org/officeDocument/2006/relationships/slideLayout" Target="../slideLayouts/slideLayout9.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
        <p:nvSpPr>
          <p:cNvPr id="10" name="Google Shape;10;g21194ee596e_0_108"/>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g21194ee596e_0_108"/>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g21194ee596e_0_108"/>
          <p:cNvSpPr txBox="1">
            <a:spLocks noGrp="1"/>
          </p:cNvSpPr>
          <p:nvPr>
            <p:ph type="sldNum" idx="12"/>
          </p:nvPr>
        </p:nvSpPr>
        <p:spPr>
          <a:xfrm>
            <a:off x="483228" y="6356350"/>
            <a:ext cx="709800" cy="365100"/>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4" r:id="rId2"/>
    <p:sldLayoutId id="2147483655" r:id="rId3"/>
    <p:sldLayoutId id="2147483656" r:id="rId4"/>
    <p:sldLayoutId id="214748365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2"/>
        <p:cNvGrpSpPr/>
        <p:nvPr/>
      </p:nvGrpSpPr>
      <p:grpSpPr>
        <a:xfrm>
          <a:off x="0" y="0"/>
          <a:ext cx="0" cy="0"/>
          <a:chOff x="0" y="0"/>
          <a:chExt cx="0" cy="0"/>
        </a:xfrm>
      </p:grpSpPr>
      <p:sp>
        <p:nvSpPr>
          <p:cNvPr id="73" name="Google Shape;73;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4" name="Google Shape;74;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Google Shape;75;p17"/>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24.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24.png"/></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24.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g21194ee596e_0_101"/>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137" name="Google Shape;137;g21194ee596e_0_101"/>
          <p:cNvSpPr txBox="1">
            <a:spLocks noGrp="1"/>
          </p:cNvSpPr>
          <p:nvPr>
            <p:ph type="sldNum" idx="12"/>
          </p:nvPr>
        </p:nvSpPr>
        <p:spPr>
          <a:xfrm>
            <a:off x="345621" y="6298505"/>
            <a:ext cx="205920" cy="153888"/>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1000" b="0" i="0" u="none" strike="noStrike" cap="none">
                <a:solidFill>
                  <a:srgbClr val="FFFFFF"/>
                </a:solidFill>
                <a:latin typeface="Poppins"/>
                <a:ea typeface="Poppins"/>
                <a:cs typeface="Poppins"/>
                <a:sym typeface="Poppins"/>
              </a:rPr>
              <a:t>1</a:t>
            </a:fld>
            <a:endParaRPr sz="1000" b="0" i="0" u="none" strike="noStrike" cap="none" dirty="0">
              <a:solidFill>
                <a:srgbClr val="FFFFFF"/>
              </a:solidFill>
              <a:latin typeface="Poppins"/>
              <a:ea typeface="Poppins"/>
              <a:cs typeface="Poppins"/>
              <a:sym typeface="Poppins"/>
            </a:endParaRPr>
          </a:p>
        </p:txBody>
      </p:sp>
      <p:pic>
        <p:nvPicPr>
          <p:cNvPr id="138" name="Google Shape;138;g21194ee596e_0_101"/>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9" name="Google Shape;150;p2">
            <a:extLst>
              <a:ext uri="{FF2B5EF4-FFF2-40B4-BE49-F238E27FC236}">
                <a16:creationId xmlns:a16="http://schemas.microsoft.com/office/drawing/2014/main" id="{40BD8553-C511-48CB-B7F9-1E8391B2243C}"/>
              </a:ext>
            </a:extLst>
          </p:cNvPr>
          <p:cNvSpPr/>
          <p:nvPr/>
        </p:nvSpPr>
        <p:spPr>
          <a:xfrm rot="10800000" flipH="1">
            <a:off x="331420" y="6279078"/>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4" name="TextBox 3">
            <a:extLst>
              <a:ext uri="{FF2B5EF4-FFF2-40B4-BE49-F238E27FC236}">
                <a16:creationId xmlns:a16="http://schemas.microsoft.com/office/drawing/2014/main" id="{4A525028-882F-4D16-86C1-48C73316857C}"/>
              </a:ext>
            </a:extLst>
          </p:cNvPr>
          <p:cNvSpPr txBox="1"/>
          <p:nvPr/>
        </p:nvSpPr>
        <p:spPr>
          <a:xfrm>
            <a:off x="305870" y="6248440"/>
            <a:ext cx="205920" cy="307777"/>
          </a:xfrm>
          <a:prstGeom prst="rect">
            <a:avLst/>
          </a:prstGeom>
          <a:noFill/>
        </p:spPr>
        <p:txBody>
          <a:bodyPr wrap="square" rtlCol="0">
            <a:spAutoFit/>
          </a:bodyPr>
          <a:lstStyle/>
          <a:p>
            <a:r>
              <a:rPr lang="en-IN" dirty="0">
                <a:solidFill>
                  <a:schemeClr val="bg1"/>
                </a:solidFill>
              </a:rPr>
              <a:t>1</a:t>
            </a:r>
          </a:p>
        </p:txBody>
      </p:sp>
      <p:pic>
        <p:nvPicPr>
          <p:cNvPr id="6" name="Picture 5">
            <a:extLst>
              <a:ext uri="{FF2B5EF4-FFF2-40B4-BE49-F238E27FC236}">
                <a16:creationId xmlns:a16="http://schemas.microsoft.com/office/drawing/2014/main" id="{9E9595FA-880A-4BCF-A0F5-636DD495578B}"/>
              </a:ext>
            </a:extLst>
          </p:cNvPr>
          <p:cNvPicPr>
            <a:picLocks noChangeAspect="1"/>
          </p:cNvPicPr>
          <p:nvPr/>
        </p:nvPicPr>
        <p:blipFill>
          <a:blip r:embed="rId4">
            <a:alphaModFix amt="90000"/>
          </a:blip>
          <a:srcRect/>
          <a:stretch/>
        </p:blipFill>
        <p:spPr>
          <a:xfrm>
            <a:off x="-88360" y="1"/>
            <a:ext cx="12280360" cy="6857999"/>
          </a:xfrm>
          <a:prstGeom prst="rect">
            <a:avLst/>
          </a:prstGeom>
        </p:spPr>
      </p:pic>
      <p:sp>
        <p:nvSpPr>
          <p:cNvPr id="7" name="TextBox 6">
            <a:extLst>
              <a:ext uri="{FF2B5EF4-FFF2-40B4-BE49-F238E27FC236}">
                <a16:creationId xmlns:a16="http://schemas.microsoft.com/office/drawing/2014/main" id="{B7CA4B9B-2858-4A36-B12E-2F96EC08DC32}"/>
              </a:ext>
            </a:extLst>
          </p:cNvPr>
          <p:cNvSpPr txBox="1"/>
          <p:nvPr/>
        </p:nvSpPr>
        <p:spPr>
          <a:xfrm>
            <a:off x="3596640" y="1972718"/>
            <a:ext cx="5379720" cy="1754326"/>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en-IN" sz="5400" b="1" dirty="0">
                <a:solidFill>
                  <a:schemeClr val="bg1"/>
                </a:solidFill>
                <a:latin typeface="Poppins" panose="020B0604020202020204" charset="0"/>
                <a:cs typeface="Poppins" panose="020B0604020202020204" charset="0"/>
              </a:rPr>
              <a:t>Regional Sales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95AFDF18-485D-46A1-A1EF-410FA1BE1A28}"/>
              </a:ext>
            </a:extLst>
          </p:cNvPr>
          <p:cNvSpPr/>
          <p:nvPr/>
        </p:nvSpPr>
        <p:spPr>
          <a:xfrm>
            <a:off x="142240" y="160474"/>
            <a:ext cx="11783242" cy="2139361"/>
          </a:xfrm>
          <a:prstGeom prst="roundRect">
            <a:avLst/>
          </a:prstGeom>
          <a:solidFill>
            <a:schemeClr val="tx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10</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B1270739-08BC-41D6-AFA3-2A6DCA081F5A}"/>
              </a:ext>
            </a:extLst>
          </p:cNvPr>
          <p:cNvSpPr txBox="1"/>
          <p:nvPr/>
        </p:nvSpPr>
        <p:spPr>
          <a:xfrm>
            <a:off x="3048000" y="3275112"/>
            <a:ext cx="6096000" cy="307777"/>
          </a:xfrm>
          <a:prstGeom prst="rect">
            <a:avLst/>
          </a:prstGeom>
          <a:noFill/>
        </p:spPr>
        <p:txBody>
          <a:bodyPr wrap="square">
            <a:spAutoFit/>
          </a:bodyPr>
          <a:lstStyle/>
          <a:p>
            <a:endParaRPr lang="en-IN" dirty="0"/>
          </a:p>
        </p:txBody>
      </p:sp>
      <p:sp>
        <p:nvSpPr>
          <p:cNvPr id="10" name="Google Shape;147;p2">
            <a:extLst>
              <a:ext uri="{FF2B5EF4-FFF2-40B4-BE49-F238E27FC236}">
                <a16:creationId xmlns:a16="http://schemas.microsoft.com/office/drawing/2014/main" id="{75D9E483-387E-4AB4-8B25-7F7D37FCFB41}"/>
              </a:ext>
            </a:extLst>
          </p:cNvPr>
          <p:cNvSpPr txBox="1">
            <a:spLocks/>
          </p:cNvSpPr>
          <p:nvPr/>
        </p:nvSpPr>
        <p:spPr>
          <a:xfrm>
            <a:off x="463044" y="421813"/>
            <a:ext cx="7899906"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3200" dirty="0">
                <a:solidFill>
                  <a:schemeClr val="tx1">
                    <a:lumMod val="75000"/>
                    <a:lumOff val="25000"/>
                  </a:schemeClr>
                </a:solidFill>
              </a:rPr>
              <a:t>Exploratory Data Analysis (EDA)</a:t>
            </a:r>
            <a:endParaRPr lang="en-US" sz="3200" dirty="0">
              <a:solidFill>
                <a:schemeClr val="tx1">
                  <a:lumMod val="75000"/>
                  <a:lumOff val="25000"/>
                </a:schemeClr>
              </a:solidFill>
            </a:endParaRPr>
          </a:p>
        </p:txBody>
      </p:sp>
      <p:sp>
        <p:nvSpPr>
          <p:cNvPr id="15" name="TextBox 14">
            <a:extLst>
              <a:ext uri="{FF2B5EF4-FFF2-40B4-BE49-F238E27FC236}">
                <a16:creationId xmlns:a16="http://schemas.microsoft.com/office/drawing/2014/main" id="{AE146086-361F-4C62-80E9-CA1C908EADA9}"/>
              </a:ext>
            </a:extLst>
          </p:cNvPr>
          <p:cNvSpPr txBox="1"/>
          <p:nvPr/>
        </p:nvSpPr>
        <p:spPr>
          <a:xfrm>
            <a:off x="382895" y="1191547"/>
            <a:ext cx="10889184" cy="830997"/>
          </a:xfrm>
          <a:prstGeom prst="rect">
            <a:avLst/>
          </a:prstGeom>
          <a:noFill/>
        </p:spPr>
        <p:txBody>
          <a:bodyPr wrap="square">
            <a:spAutoFit/>
          </a:bodyPr>
          <a:lstStyle/>
          <a:p>
            <a:r>
              <a:rPr lang="en-GB" sz="2400" dirty="0">
                <a:solidFill>
                  <a:schemeClr val="tx1">
                    <a:lumMod val="75000"/>
                    <a:lumOff val="25000"/>
                  </a:schemeClr>
                </a:solidFill>
                <a:effectLst/>
                <a:latin typeface="Poppins" panose="020B0604020202020204" charset="0"/>
                <a:cs typeface="Poppins" panose="020B0604020202020204" charset="0"/>
              </a:rPr>
              <a:t>Uncovering patterns, trends, and business insights from historical data !</a:t>
            </a:r>
            <a:endParaRPr lang="en-IN" sz="2400" dirty="0">
              <a:solidFill>
                <a:schemeClr val="tx1">
                  <a:lumMod val="75000"/>
                  <a:lumOff val="25000"/>
                </a:schemeClr>
              </a:solidFill>
              <a:latin typeface="Poppins" panose="020B0604020202020204" charset="0"/>
              <a:cs typeface="Poppins" panose="020B0604020202020204" charset="0"/>
            </a:endParaRPr>
          </a:p>
        </p:txBody>
      </p:sp>
      <p:sp>
        <p:nvSpPr>
          <p:cNvPr id="16" name="TextBox 15">
            <a:extLst>
              <a:ext uri="{FF2B5EF4-FFF2-40B4-BE49-F238E27FC236}">
                <a16:creationId xmlns:a16="http://schemas.microsoft.com/office/drawing/2014/main" id="{6C8C1E92-F7B3-45B0-A62C-A44E0F03A3E8}"/>
              </a:ext>
            </a:extLst>
          </p:cNvPr>
          <p:cNvSpPr txBox="1"/>
          <p:nvPr/>
        </p:nvSpPr>
        <p:spPr>
          <a:xfrm>
            <a:off x="1026160" y="3221872"/>
            <a:ext cx="8920480" cy="1631216"/>
          </a:xfrm>
          <a:prstGeom prst="rect">
            <a:avLst/>
          </a:prstGeom>
          <a:noFill/>
        </p:spPr>
        <p:txBody>
          <a:bodyPr wrap="square" rtlCol="0">
            <a:spAutoFit/>
          </a:bodyPr>
          <a:lstStyle/>
          <a:p>
            <a:r>
              <a:rPr lang="en-GB" sz="2000" dirty="0">
                <a:effectLst/>
                <a:latin typeface="Poppins" panose="020B0604020202020204" charset="0"/>
                <a:cs typeface="Poppins" panose="020B0604020202020204" charset="0"/>
              </a:rPr>
              <a:t>Understanding the “What, Where &amp; Why” behind the sales numbers</a:t>
            </a:r>
          </a:p>
          <a:p>
            <a:br>
              <a:rPr lang="en-GB" sz="2000" dirty="0">
                <a:effectLst/>
                <a:latin typeface="Poppins" panose="020B0604020202020204" charset="0"/>
                <a:cs typeface="Poppins" panose="020B0604020202020204" charset="0"/>
              </a:rPr>
            </a:br>
            <a:r>
              <a:rPr lang="en-GB" sz="2000" dirty="0">
                <a:effectLst/>
                <a:latin typeface="Poppins" panose="020B0604020202020204" charset="0"/>
                <a:cs typeface="Poppins" panose="020B0604020202020204" charset="0"/>
              </a:rPr>
              <a:t>Exploring data through visuals, aggregations, and comparisons</a:t>
            </a:r>
            <a:br>
              <a:rPr lang="en-GB" sz="2000" dirty="0">
                <a:effectLst/>
                <a:latin typeface="Poppins" panose="020B0604020202020204" charset="0"/>
                <a:cs typeface="Poppins" panose="020B0604020202020204" charset="0"/>
              </a:rPr>
            </a:br>
            <a:endParaRPr lang="en-GB" sz="2000" dirty="0">
              <a:effectLst/>
              <a:latin typeface="Poppins" panose="020B0604020202020204" charset="0"/>
              <a:cs typeface="Poppins" panose="020B0604020202020204" charset="0"/>
            </a:endParaRPr>
          </a:p>
          <a:p>
            <a:r>
              <a:rPr lang="en-GB" sz="2000" dirty="0">
                <a:effectLst/>
                <a:latin typeface="Poppins" panose="020B0604020202020204" charset="0"/>
                <a:cs typeface="Poppins" panose="020B0604020202020204" charset="0"/>
              </a:rPr>
              <a:t>Laying the groundwork for informed recommendations</a:t>
            </a:r>
            <a:endParaRPr lang="en-IN" sz="2000" dirty="0">
              <a:latin typeface="Poppins" panose="020B0604020202020204" charset="0"/>
              <a:cs typeface="Poppins" panose="020B0604020202020204" charset="0"/>
            </a:endParaRPr>
          </a:p>
        </p:txBody>
      </p:sp>
      <p:sp>
        <p:nvSpPr>
          <p:cNvPr id="3" name="Rectangle 2">
            <a:extLst>
              <a:ext uri="{FF2B5EF4-FFF2-40B4-BE49-F238E27FC236}">
                <a16:creationId xmlns:a16="http://schemas.microsoft.com/office/drawing/2014/main" id="{A645E018-D73C-4171-B9DE-0D4706E0971B}"/>
              </a:ext>
            </a:extLst>
          </p:cNvPr>
          <p:cNvSpPr/>
          <p:nvPr/>
        </p:nvSpPr>
        <p:spPr>
          <a:xfrm>
            <a:off x="10389140" y="6021421"/>
            <a:ext cx="1663430" cy="5933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6EE74188-77DA-4BBC-874D-E9DE7066B856}"/>
              </a:ext>
            </a:extLst>
          </p:cNvPr>
          <p:cNvPicPr>
            <a:picLocks noChangeAspect="1"/>
          </p:cNvPicPr>
          <p:nvPr/>
        </p:nvPicPr>
        <p:blipFill>
          <a:blip r:embed="rId4"/>
          <a:stretch>
            <a:fillRect/>
          </a:stretch>
        </p:blipFill>
        <p:spPr>
          <a:xfrm>
            <a:off x="9688057" y="5905007"/>
            <a:ext cx="2364514" cy="587867"/>
          </a:xfrm>
          <a:prstGeom prst="rect">
            <a:avLst/>
          </a:prstGeom>
        </p:spPr>
      </p:pic>
    </p:spTree>
    <p:extLst>
      <p:ext uri="{BB962C8B-B14F-4D97-AF65-F5344CB8AC3E}">
        <p14:creationId xmlns:p14="http://schemas.microsoft.com/office/powerpoint/2010/main" val="975884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11</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pic>
        <p:nvPicPr>
          <p:cNvPr id="202" name="Google Shape;202;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210C64C4-D133-419F-9503-04E3CCA88496}"/>
              </a:ext>
            </a:extLst>
          </p:cNvPr>
          <p:cNvSpPr/>
          <p:nvPr/>
        </p:nvSpPr>
        <p:spPr>
          <a:xfrm>
            <a:off x="10680519" y="6154546"/>
            <a:ext cx="1511481" cy="4418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B1270739-08BC-41D6-AFA3-2A6DCA081F5A}"/>
              </a:ext>
            </a:extLst>
          </p:cNvPr>
          <p:cNvSpPr txBox="1"/>
          <p:nvPr/>
        </p:nvSpPr>
        <p:spPr>
          <a:xfrm>
            <a:off x="3048000" y="3275112"/>
            <a:ext cx="6096000" cy="307777"/>
          </a:xfrm>
          <a:prstGeom prst="rect">
            <a:avLst/>
          </a:prstGeom>
          <a:noFill/>
        </p:spPr>
        <p:txBody>
          <a:bodyPr wrap="square">
            <a:spAutoFit/>
          </a:bodyPr>
          <a:lstStyle/>
          <a:p>
            <a:endParaRPr lang="en-IN" dirty="0"/>
          </a:p>
        </p:txBody>
      </p:sp>
      <p:sp>
        <p:nvSpPr>
          <p:cNvPr id="17" name="TextBox 16">
            <a:extLst>
              <a:ext uri="{FF2B5EF4-FFF2-40B4-BE49-F238E27FC236}">
                <a16:creationId xmlns:a16="http://schemas.microsoft.com/office/drawing/2014/main" id="{4648846D-202E-4245-8F7A-05AC1D7CCF2D}"/>
              </a:ext>
            </a:extLst>
          </p:cNvPr>
          <p:cNvSpPr txBox="1"/>
          <p:nvPr/>
        </p:nvSpPr>
        <p:spPr>
          <a:xfrm>
            <a:off x="1964988" y="1745013"/>
            <a:ext cx="4173165" cy="4327215"/>
          </a:xfrm>
          <a:prstGeom prst="rect">
            <a:avLst/>
          </a:prstGeom>
          <a:noFill/>
        </p:spPr>
        <p:txBody>
          <a:bodyPr wrap="square">
            <a:spAutoFit/>
          </a:bodyPr>
          <a:lstStyle/>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Import Libraries</a:t>
            </a:r>
          </a:p>
          <a:p>
            <a:pPr marL="285750" indent="-285750">
              <a:buFont typeface="Arial" panose="020B0604020202020204" pitchFamily="34" charset="0"/>
              <a:buChar char="•"/>
            </a:pPr>
            <a:endParaRPr lang="en-GB" sz="1800" dirty="0">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Load Data</a:t>
            </a:r>
          </a:p>
          <a:p>
            <a:pPr marL="285750" indent="-285750">
              <a:buFont typeface="Arial" panose="020B0604020202020204" pitchFamily="34" charset="0"/>
              <a:buChar char="•"/>
            </a:pPr>
            <a:endParaRPr lang="en-GB" sz="1800" dirty="0">
              <a:effectLst/>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Initial Exploration</a:t>
            </a:r>
          </a:p>
          <a:p>
            <a:pPr marL="285750" indent="-285750">
              <a:buFont typeface="Arial" panose="020B0604020202020204" pitchFamily="34" charset="0"/>
              <a:buChar char="•"/>
            </a:pPr>
            <a:endParaRPr lang="en-GB" sz="1800" dirty="0">
              <a:effectLst/>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Pre-processing &amp; Cleaning</a:t>
            </a:r>
          </a:p>
          <a:p>
            <a:pPr marL="285750" indent="-285750">
              <a:buFont typeface="Arial" panose="020B0604020202020204" pitchFamily="34" charset="0"/>
              <a:buChar char="•"/>
            </a:pPr>
            <a:endParaRPr lang="en-GB" sz="1800" dirty="0">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Feature Engineering</a:t>
            </a:r>
          </a:p>
          <a:p>
            <a:pPr marL="285750" indent="-285750">
              <a:buFont typeface="Arial" panose="020B0604020202020204" pitchFamily="34" charset="0"/>
              <a:buChar char="•"/>
            </a:pPr>
            <a:endParaRPr lang="en-GB" sz="1800" dirty="0">
              <a:effectLst/>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EDA &amp; Visualization</a:t>
            </a:r>
          </a:p>
          <a:p>
            <a:pPr marL="285750" indent="-285750">
              <a:buFont typeface="Arial" panose="020B0604020202020204" pitchFamily="34" charset="0"/>
              <a:buChar char="•"/>
            </a:pPr>
            <a:endParaRPr lang="en-GB" sz="1800" dirty="0">
              <a:effectLst/>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Key Insights</a:t>
            </a:r>
          </a:p>
          <a:p>
            <a:pPr marL="285750" indent="-285750">
              <a:buFont typeface="Arial" panose="020B0604020202020204" pitchFamily="34" charset="0"/>
              <a:buChar char="•"/>
            </a:pPr>
            <a:endParaRPr lang="en-GB" sz="1800" dirty="0">
              <a:effectLst/>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Recommendations</a:t>
            </a:r>
            <a:endParaRPr lang="en-IN" sz="1800" dirty="0">
              <a:latin typeface="Poppins" panose="020B0604020202020204" charset="0"/>
              <a:cs typeface="Poppins" panose="020B0604020202020204" charset="0"/>
            </a:endParaRPr>
          </a:p>
        </p:txBody>
      </p:sp>
      <p:sp>
        <p:nvSpPr>
          <p:cNvPr id="13" name="Google Shape;147;p2">
            <a:extLst>
              <a:ext uri="{FF2B5EF4-FFF2-40B4-BE49-F238E27FC236}">
                <a16:creationId xmlns:a16="http://schemas.microsoft.com/office/drawing/2014/main" id="{BF34FB7D-0F60-49E3-91BC-CB2D4866555D}"/>
              </a:ext>
            </a:extLst>
          </p:cNvPr>
          <p:cNvSpPr txBox="1">
            <a:spLocks/>
          </p:cNvSpPr>
          <p:nvPr/>
        </p:nvSpPr>
        <p:spPr>
          <a:xfrm>
            <a:off x="463043" y="421813"/>
            <a:ext cx="10014457"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dirty="0">
                <a:solidFill>
                  <a:schemeClr val="tx1">
                    <a:lumMod val="75000"/>
                    <a:lumOff val="25000"/>
                  </a:schemeClr>
                </a:solidFill>
                <a:latin typeface="Poppins" panose="020B0604020202020204" charset="0"/>
                <a:cs typeface="Poppins" panose="020B0604020202020204" charset="0"/>
              </a:rPr>
              <a:t>EDA: Step‑by‑Step Process</a:t>
            </a:r>
            <a:endParaRPr lang="en-US" sz="3200" dirty="0">
              <a:solidFill>
                <a:schemeClr val="tx1">
                  <a:lumMod val="75000"/>
                  <a:lumOff val="25000"/>
                </a:schemeClr>
              </a:solidFill>
            </a:endParaRPr>
          </a:p>
        </p:txBody>
      </p:sp>
    </p:spTree>
    <p:extLst>
      <p:ext uri="{BB962C8B-B14F-4D97-AF65-F5344CB8AC3E}">
        <p14:creationId xmlns:p14="http://schemas.microsoft.com/office/powerpoint/2010/main" val="2670250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12</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pic>
        <p:nvPicPr>
          <p:cNvPr id="202" name="Google Shape;202;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210C64C4-D133-419F-9503-04E3CCA88496}"/>
              </a:ext>
            </a:extLst>
          </p:cNvPr>
          <p:cNvSpPr/>
          <p:nvPr/>
        </p:nvSpPr>
        <p:spPr>
          <a:xfrm>
            <a:off x="10680519" y="6154546"/>
            <a:ext cx="1511481" cy="4418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B1270739-08BC-41D6-AFA3-2A6DCA081F5A}"/>
              </a:ext>
            </a:extLst>
          </p:cNvPr>
          <p:cNvSpPr txBox="1"/>
          <p:nvPr/>
        </p:nvSpPr>
        <p:spPr>
          <a:xfrm>
            <a:off x="3048000" y="3275112"/>
            <a:ext cx="6096000" cy="307777"/>
          </a:xfrm>
          <a:prstGeom prst="rect">
            <a:avLst/>
          </a:prstGeom>
          <a:noFill/>
        </p:spPr>
        <p:txBody>
          <a:bodyPr wrap="square">
            <a:spAutoFit/>
          </a:bodyPr>
          <a:lstStyle/>
          <a:p>
            <a:endParaRPr lang="en-IN" dirty="0"/>
          </a:p>
        </p:txBody>
      </p:sp>
      <p:sp>
        <p:nvSpPr>
          <p:cNvPr id="17" name="TextBox 16">
            <a:extLst>
              <a:ext uri="{FF2B5EF4-FFF2-40B4-BE49-F238E27FC236}">
                <a16:creationId xmlns:a16="http://schemas.microsoft.com/office/drawing/2014/main" id="{4648846D-202E-4245-8F7A-05AC1D7CCF2D}"/>
              </a:ext>
            </a:extLst>
          </p:cNvPr>
          <p:cNvSpPr txBox="1"/>
          <p:nvPr/>
        </p:nvSpPr>
        <p:spPr>
          <a:xfrm>
            <a:off x="2042809" y="2280033"/>
            <a:ext cx="7733489" cy="3293209"/>
          </a:xfrm>
          <a:prstGeom prst="rect">
            <a:avLst/>
          </a:prstGeom>
          <a:noFill/>
        </p:spPr>
        <p:txBody>
          <a:bodyPr wrap="square">
            <a:spAutoFit/>
          </a:bodyPr>
          <a:lstStyle/>
          <a:p>
            <a:pPr marL="285750" indent="-285750">
              <a:buFont typeface="Arial" panose="020B0604020202020204" pitchFamily="34" charset="0"/>
              <a:buChar char="•"/>
            </a:pPr>
            <a:r>
              <a:rPr lang="en-IN" sz="1600" dirty="0">
                <a:effectLst/>
              </a:rPr>
              <a:t>Set header row for state – region table</a:t>
            </a:r>
            <a:br>
              <a:rPr lang="en-IN" sz="1600" dirty="0">
                <a:effectLst/>
              </a:rPr>
            </a:br>
            <a:endParaRPr lang="en-IN" sz="1600" dirty="0">
              <a:effectLst/>
            </a:endParaRPr>
          </a:p>
          <a:p>
            <a:pPr marL="285750" indent="-285750">
              <a:buFont typeface="Arial" panose="020B0604020202020204" pitchFamily="34" charset="0"/>
              <a:buChar char="•"/>
            </a:pPr>
            <a:r>
              <a:rPr lang="en-IN" sz="1600" dirty="0">
                <a:effectLst/>
              </a:rPr>
              <a:t>Merge Sales, Customers, Products, Regions, State–Region &amp; Budgets tables</a:t>
            </a:r>
            <a:br>
              <a:rPr lang="en-IN" sz="1600" dirty="0">
                <a:effectLst/>
              </a:rPr>
            </a:br>
            <a:endParaRPr lang="en-IN" sz="1600" dirty="0">
              <a:effectLst/>
            </a:endParaRPr>
          </a:p>
          <a:p>
            <a:pPr marL="285750" indent="-285750">
              <a:buFont typeface="Arial" panose="020B0604020202020204" pitchFamily="34" charset="0"/>
              <a:buChar char="•"/>
            </a:pPr>
            <a:r>
              <a:rPr lang="en-IN" sz="1600" dirty="0">
                <a:effectLst/>
              </a:rPr>
              <a:t>Drop redundant columns</a:t>
            </a:r>
            <a:br>
              <a:rPr lang="en-IN" sz="1600" dirty="0">
                <a:effectLst/>
              </a:rPr>
            </a:br>
            <a:endParaRPr lang="en-IN" sz="1600" dirty="0">
              <a:effectLst/>
            </a:endParaRPr>
          </a:p>
          <a:p>
            <a:pPr marL="285750" indent="-285750">
              <a:buFont typeface="Arial" panose="020B0604020202020204" pitchFamily="34" charset="0"/>
              <a:buChar char="•"/>
            </a:pPr>
            <a:r>
              <a:rPr lang="en-IN" sz="1600" dirty="0">
                <a:effectLst/>
              </a:rPr>
              <a:t>Standardize column names to lowercase</a:t>
            </a:r>
            <a:br>
              <a:rPr lang="en-IN" sz="1600" dirty="0">
                <a:effectLst/>
              </a:rPr>
            </a:br>
            <a:endParaRPr lang="en-IN" sz="1600" dirty="0">
              <a:effectLst/>
            </a:endParaRPr>
          </a:p>
          <a:p>
            <a:pPr marL="285750" indent="-285750">
              <a:buFont typeface="Arial" panose="020B0604020202020204" pitchFamily="34" charset="0"/>
              <a:buChar char="•"/>
            </a:pPr>
            <a:r>
              <a:rPr lang="en-IN" sz="1600" dirty="0">
                <a:effectLst/>
              </a:rPr>
              <a:t>Select key columns that are used for that analysis</a:t>
            </a:r>
            <a:br>
              <a:rPr lang="en-IN" sz="1600" dirty="0">
                <a:effectLst/>
              </a:rPr>
            </a:br>
            <a:endParaRPr lang="en-IN" sz="1600" dirty="0">
              <a:effectLst/>
            </a:endParaRPr>
          </a:p>
          <a:p>
            <a:pPr marL="285750" indent="-285750">
              <a:buFont typeface="Arial" panose="020B0604020202020204" pitchFamily="34" charset="0"/>
              <a:buChar char="•"/>
            </a:pPr>
            <a:r>
              <a:rPr lang="en-IN" sz="1600" dirty="0">
                <a:effectLst/>
              </a:rPr>
              <a:t>Rename columns to more sensible names</a:t>
            </a:r>
            <a:br>
              <a:rPr lang="en-IN" sz="1600" dirty="0">
                <a:effectLst/>
              </a:rPr>
            </a:br>
            <a:endParaRPr lang="en-IN" sz="1600" dirty="0">
              <a:effectLst/>
            </a:endParaRPr>
          </a:p>
          <a:p>
            <a:pPr marL="285750" indent="-285750">
              <a:buFont typeface="Arial" panose="020B0604020202020204" pitchFamily="34" charset="0"/>
              <a:buChar char="•"/>
            </a:pPr>
            <a:r>
              <a:rPr lang="en-IN" sz="1600" dirty="0"/>
              <a:t>Create</a:t>
            </a:r>
            <a:r>
              <a:rPr lang="en-IN" sz="1600" dirty="0">
                <a:effectLst/>
              </a:rPr>
              <a:t> profit and profit_margin_pct columns</a:t>
            </a:r>
          </a:p>
        </p:txBody>
      </p:sp>
      <p:sp>
        <p:nvSpPr>
          <p:cNvPr id="3" name="TextBox 2">
            <a:extLst>
              <a:ext uri="{FF2B5EF4-FFF2-40B4-BE49-F238E27FC236}">
                <a16:creationId xmlns:a16="http://schemas.microsoft.com/office/drawing/2014/main" id="{D11DD7E1-D735-401F-B218-8ED3B48C65A2}"/>
              </a:ext>
            </a:extLst>
          </p:cNvPr>
          <p:cNvSpPr txBox="1"/>
          <p:nvPr/>
        </p:nvSpPr>
        <p:spPr>
          <a:xfrm>
            <a:off x="1583954" y="5797685"/>
            <a:ext cx="9816863" cy="338554"/>
          </a:xfrm>
          <a:prstGeom prst="rect">
            <a:avLst/>
          </a:prstGeom>
          <a:noFill/>
        </p:spPr>
        <p:txBody>
          <a:bodyPr wrap="square" rtlCol="0">
            <a:spAutoFit/>
          </a:bodyPr>
          <a:lstStyle/>
          <a:p>
            <a:r>
              <a:rPr lang="en-GB" sz="1600" i="1" dirty="0"/>
              <a:t>✅ Note: No missing values or duplicate rows were found in the dataset</a:t>
            </a:r>
            <a:endParaRPr lang="en-IN" sz="1600" i="1" dirty="0"/>
          </a:p>
        </p:txBody>
      </p:sp>
      <p:sp>
        <p:nvSpPr>
          <p:cNvPr id="7" name="TextBox 6">
            <a:extLst>
              <a:ext uri="{FF2B5EF4-FFF2-40B4-BE49-F238E27FC236}">
                <a16:creationId xmlns:a16="http://schemas.microsoft.com/office/drawing/2014/main" id="{591D0D7A-30A2-4E0A-9555-F4FA0E347005}"/>
              </a:ext>
            </a:extLst>
          </p:cNvPr>
          <p:cNvSpPr txBox="1"/>
          <p:nvPr/>
        </p:nvSpPr>
        <p:spPr>
          <a:xfrm>
            <a:off x="1226950" y="1374198"/>
            <a:ext cx="6020156" cy="338554"/>
          </a:xfrm>
          <a:prstGeom prst="rect">
            <a:avLst/>
          </a:prstGeom>
          <a:noFill/>
        </p:spPr>
        <p:txBody>
          <a:bodyPr wrap="square" rtlCol="0">
            <a:spAutoFit/>
          </a:bodyPr>
          <a:lstStyle/>
          <a:p>
            <a:r>
              <a:rPr lang="en-GB" sz="1600" dirty="0"/>
              <a:t>The necessary steps applied to prepare this dataset for analysis</a:t>
            </a:r>
            <a:r>
              <a:rPr lang="en-GB" sz="1600" b="1" dirty="0"/>
              <a:t>.</a:t>
            </a:r>
            <a:endParaRPr lang="en-IN" sz="1600" b="1" dirty="0"/>
          </a:p>
        </p:txBody>
      </p:sp>
      <p:sp>
        <p:nvSpPr>
          <p:cNvPr id="19" name="TextBox 18">
            <a:extLst>
              <a:ext uri="{FF2B5EF4-FFF2-40B4-BE49-F238E27FC236}">
                <a16:creationId xmlns:a16="http://schemas.microsoft.com/office/drawing/2014/main" id="{CE5C3447-D9FC-4784-B547-776ABE921A38}"/>
              </a:ext>
            </a:extLst>
          </p:cNvPr>
          <p:cNvSpPr txBox="1"/>
          <p:nvPr/>
        </p:nvSpPr>
        <p:spPr>
          <a:xfrm>
            <a:off x="3047189" y="3275112"/>
            <a:ext cx="6094378" cy="307777"/>
          </a:xfrm>
          <a:prstGeom prst="rect">
            <a:avLst/>
          </a:prstGeom>
          <a:noFill/>
        </p:spPr>
        <p:txBody>
          <a:bodyPr wrap="square">
            <a:spAutoFit/>
          </a:bodyPr>
          <a:lstStyle/>
          <a:p>
            <a:endParaRPr lang="en-IN" dirty="0"/>
          </a:p>
        </p:txBody>
      </p:sp>
      <p:sp>
        <p:nvSpPr>
          <p:cNvPr id="18" name="Google Shape;147;p2">
            <a:extLst>
              <a:ext uri="{FF2B5EF4-FFF2-40B4-BE49-F238E27FC236}">
                <a16:creationId xmlns:a16="http://schemas.microsoft.com/office/drawing/2014/main" id="{164D8012-48E1-47CE-B8A2-61048138E9C1}"/>
              </a:ext>
            </a:extLst>
          </p:cNvPr>
          <p:cNvSpPr txBox="1">
            <a:spLocks/>
          </p:cNvSpPr>
          <p:nvPr/>
        </p:nvSpPr>
        <p:spPr>
          <a:xfrm>
            <a:off x="463043" y="421813"/>
            <a:ext cx="10014457"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dirty="0">
                <a:solidFill>
                  <a:schemeClr val="tx1">
                    <a:lumMod val="75000"/>
                    <a:lumOff val="25000"/>
                  </a:schemeClr>
                </a:solidFill>
                <a:latin typeface="Poppins" panose="020B0604020202020204" charset="0"/>
                <a:cs typeface="Poppins" panose="020B0604020202020204" charset="0"/>
              </a:rPr>
              <a:t>Pre-processing &amp; Feature Engineering </a:t>
            </a:r>
            <a:endParaRPr lang="en-US" sz="3200" dirty="0">
              <a:solidFill>
                <a:schemeClr val="tx1">
                  <a:lumMod val="75000"/>
                  <a:lumOff val="25000"/>
                </a:schemeClr>
              </a:solidFill>
            </a:endParaRPr>
          </a:p>
        </p:txBody>
      </p:sp>
    </p:spTree>
    <p:extLst>
      <p:ext uri="{BB962C8B-B14F-4D97-AF65-F5344CB8AC3E}">
        <p14:creationId xmlns:p14="http://schemas.microsoft.com/office/powerpoint/2010/main" val="138405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13</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pic>
        <p:nvPicPr>
          <p:cNvPr id="202" name="Google Shape;202;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210C64C4-D133-419F-9503-04E3CCA88496}"/>
              </a:ext>
            </a:extLst>
          </p:cNvPr>
          <p:cNvSpPr/>
          <p:nvPr/>
        </p:nvSpPr>
        <p:spPr>
          <a:xfrm>
            <a:off x="10680519" y="6154546"/>
            <a:ext cx="1511481" cy="4418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B1270739-08BC-41D6-AFA3-2A6DCA081F5A}"/>
              </a:ext>
            </a:extLst>
          </p:cNvPr>
          <p:cNvSpPr txBox="1"/>
          <p:nvPr/>
        </p:nvSpPr>
        <p:spPr>
          <a:xfrm>
            <a:off x="3048000" y="3275112"/>
            <a:ext cx="6096000" cy="307777"/>
          </a:xfrm>
          <a:prstGeom prst="rect">
            <a:avLst/>
          </a:prstGeom>
          <a:noFill/>
        </p:spPr>
        <p:txBody>
          <a:bodyPr wrap="square">
            <a:spAutoFit/>
          </a:bodyPr>
          <a:lstStyle/>
          <a:p>
            <a:endParaRPr lang="en-IN" dirty="0"/>
          </a:p>
        </p:txBody>
      </p:sp>
      <p:sp>
        <p:nvSpPr>
          <p:cNvPr id="19" name="TextBox 18">
            <a:extLst>
              <a:ext uri="{FF2B5EF4-FFF2-40B4-BE49-F238E27FC236}">
                <a16:creationId xmlns:a16="http://schemas.microsoft.com/office/drawing/2014/main" id="{CE5C3447-D9FC-4784-B547-776ABE921A38}"/>
              </a:ext>
            </a:extLst>
          </p:cNvPr>
          <p:cNvSpPr txBox="1"/>
          <p:nvPr/>
        </p:nvSpPr>
        <p:spPr>
          <a:xfrm>
            <a:off x="3047189" y="3275112"/>
            <a:ext cx="6094378" cy="307777"/>
          </a:xfrm>
          <a:prstGeom prst="rect">
            <a:avLst/>
          </a:prstGeom>
          <a:noFill/>
        </p:spPr>
        <p:txBody>
          <a:bodyPr wrap="square">
            <a:spAutoFit/>
          </a:bodyPr>
          <a:lstStyle/>
          <a:p>
            <a:endParaRPr lang="en-IN" dirty="0"/>
          </a:p>
        </p:txBody>
      </p:sp>
      <p:pic>
        <p:nvPicPr>
          <p:cNvPr id="5" name="Picture 4">
            <a:extLst>
              <a:ext uri="{FF2B5EF4-FFF2-40B4-BE49-F238E27FC236}">
                <a16:creationId xmlns:a16="http://schemas.microsoft.com/office/drawing/2014/main" id="{CAC7916F-C962-4BB7-BE29-E790E41601C6}"/>
              </a:ext>
            </a:extLst>
          </p:cNvPr>
          <p:cNvPicPr>
            <a:picLocks noChangeAspect="1"/>
          </p:cNvPicPr>
          <p:nvPr/>
        </p:nvPicPr>
        <p:blipFill>
          <a:blip r:embed="rId4"/>
          <a:stretch>
            <a:fillRect/>
          </a:stretch>
        </p:blipFill>
        <p:spPr>
          <a:xfrm>
            <a:off x="115905" y="1944080"/>
            <a:ext cx="11945566" cy="1484920"/>
          </a:xfrm>
          <a:prstGeom prst="rect">
            <a:avLst/>
          </a:prstGeom>
        </p:spPr>
      </p:pic>
      <p:sp>
        <p:nvSpPr>
          <p:cNvPr id="6" name="TextBox 5">
            <a:extLst>
              <a:ext uri="{FF2B5EF4-FFF2-40B4-BE49-F238E27FC236}">
                <a16:creationId xmlns:a16="http://schemas.microsoft.com/office/drawing/2014/main" id="{0A627856-E5B0-45A8-9BC7-DEE02FEFB7BE}"/>
              </a:ext>
            </a:extLst>
          </p:cNvPr>
          <p:cNvSpPr txBox="1"/>
          <p:nvPr/>
        </p:nvSpPr>
        <p:spPr>
          <a:xfrm>
            <a:off x="1507786" y="4124529"/>
            <a:ext cx="9756843" cy="2554545"/>
          </a:xfrm>
          <a:prstGeom prst="rect">
            <a:avLst/>
          </a:prstGeom>
          <a:noFill/>
        </p:spPr>
        <p:txBody>
          <a:bodyPr wrap="square" rtlCol="0">
            <a:spAutoFit/>
          </a:bodyPr>
          <a:lstStyle/>
          <a:p>
            <a:r>
              <a:rPr lang="en-GB" sz="1600" dirty="0">
                <a:effectLst/>
                <a:latin typeface="Poppins" panose="020B0604020202020204" charset="0"/>
                <a:cs typeface="Poppins" panose="020B0604020202020204" charset="0"/>
              </a:rPr>
              <a:t>Identifiers: order_number, order_date, customer_name, channel, </a:t>
            </a:r>
            <a:r>
              <a:rPr lang="en-GB" sz="1600" dirty="0" err="1">
                <a:effectLst/>
                <a:latin typeface="Poppins" panose="020B0604020202020204" charset="0"/>
                <a:cs typeface="Poppins" panose="020B0604020202020204" charset="0"/>
              </a:rPr>
              <a:t>product_name</a:t>
            </a:r>
            <a:br>
              <a:rPr lang="en-GB" sz="1600" dirty="0">
                <a:effectLst/>
                <a:latin typeface="Poppins" panose="020B0604020202020204" charset="0"/>
                <a:cs typeface="Poppins" panose="020B0604020202020204" charset="0"/>
              </a:rPr>
            </a:br>
            <a:br>
              <a:rPr lang="en-GB" sz="1600" dirty="0">
                <a:effectLst/>
                <a:latin typeface="Poppins" panose="020B0604020202020204" charset="0"/>
                <a:cs typeface="Poppins" panose="020B0604020202020204" charset="0"/>
              </a:rPr>
            </a:br>
            <a:r>
              <a:rPr lang="en-GB" sz="1600" dirty="0">
                <a:effectLst/>
                <a:latin typeface="Poppins" panose="020B0604020202020204" charset="0"/>
                <a:cs typeface="Poppins" panose="020B0604020202020204" charset="0"/>
              </a:rPr>
              <a:t>Financials: quantity, unit_price, revenue, cost, profit, </a:t>
            </a:r>
            <a:r>
              <a:rPr lang="en-GB" sz="1600" dirty="0" err="1">
                <a:effectLst/>
                <a:latin typeface="Poppins" panose="020B0604020202020204" charset="0"/>
                <a:cs typeface="Poppins" panose="020B0604020202020204" charset="0"/>
              </a:rPr>
              <a:t>profit_margin_pct</a:t>
            </a:r>
            <a:endParaRPr lang="en-GB" sz="1600" dirty="0">
              <a:effectLst/>
              <a:latin typeface="Poppins" panose="020B0604020202020204" charset="0"/>
              <a:cs typeface="Poppins" panose="020B0604020202020204" charset="0"/>
            </a:endParaRPr>
          </a:p>
          <a:p>
            <a:endParaRPr lang="en-GB" sz="1600" dirty="0">
              <a:effectLst/>
              <a:latin typeface="Poppins" panose="020B0604020202020204" charset="0"/>
              <a:cs typeface="Poppins" panose="020B0604020202020204" charset="0"/>
            </a:endParaRPr>
          </a:p>
          <a:p>
            <a:r>
              <a:rPr lang="en-GB" sz="1600" dirty="0">
                <a:latin typeface="Poppins" panose="020B0604020202020204" charset="0"/>
                <a:cs typeface="Poppins" panose="020B0604020202020204" charset="0"/>
              </a:rPr>
              <a:t>Calendar:  </a:t>
            </a:r>
            <a:r>
              <a:rPr lang="en-GB" sz="1600" dirty="0" err="1">
                <a:latin typeface="Poppins" panose="020B0604020202020204" charset="0"/>
                <a:cs typeface="Poppins" panose="020B0604020202020204" charset="0"/>
              </a:rPr>
              <a:t>order_month_name</a:t>
            </a:r>
            <a:r>
              <a:rPr lang="en-GB" sz="1600" dirty="0">
                <a:latin typeface="Poppins" panose="020B0604020202020204" charset="0"/>
                <a:cs typeface="Poppins" panose="020B0604020202020204" charset="0"/>
              </a:rPr>
              <a:t>, </a:t>
            </a:r>
            <a:r>
              <a:rPr lang="en-GB" sz="1600" dirty="0" err="1">
                <a:latin typeface="Poppins" panose="020B0604020202020204" charset="0"/>
                <a:cs typeface="Poppins" panose="020B0604020202020204" charset="0"/>
              </a:rPr>
              <a:t>order_month_num</a:t>
            </a:r>
            <a:r>
              <a:rPr lang="en-GB" sz="1600" dirty="0">
                <a:latin typeface="Poppins" panose="020B0604020202020204" charset="0"/>
                <a:cs typeface="Poppins" panose="020B0604020202020204" charset="0"/>
              </a:rPr>
              <a:t>, </a:t>
            </a:r>
            <a:r>
              <a:rPr lang="en-GB" sz="1600" dirty="0" err="1">
                <a:latin typeface="Poppins" panose="020B0604020202020204" charset="0"/>
                <a:cs typeface="Poppins" panose="020B0604020202020204" charset="0"/>
              </a:rPr>
              <a:t>order_month</a:t>
            </a:r>
            <a:endParaRPr lang="en-IN" sz="1600" dirty="0">
              <a:latin typeface="Poppins" panose="020B0604020202020204" charset="0"/>
              <a:cs typeface="Poppins" panose="020B0604020202020204" charset="0"/>
            </a:endParaRPr>
          </a:p>
          <a:p>
            <a:br>
              <a:rPr lang="en-GB" sz="1600" dirty="0">
                <a:effectLst/>
                <a:latin typeface="Poppins" panose="020B0604020202020204" charset="0"/>
                <a:cs typeface="Poppins" panose="020B0604020202020204" charset="0"/>
              </a:rPr>
            </a:br>
            <a:r>
              <a:rPr lang="en-GB" sz="1600" dirty="0">
                <a:effectLst/>
                <a:latin typeface="Poppins" panose="020B0604020202020204" charset="0"/>
                <a:cs typeface="Poppins" panose="020B0604020202020204" charset="0"/>
              </a:rPr>
              <a:t>Geography: state (code), </a:t>
            </a:r>
            <a:r>
              <a:rPr lang="en-GB" sz="1600" dirty="0" err="1">
                <a:effectLst/>
                <a:latin typeface="Poppins" panose="020B0604020202020204" charset="0"/>
                <a:cs typeface="Poppins" panose="020B0604020202020204" charset="0"/>
              </a:rPr>
              <a:t>state_name</a:t>
            </a:r>
            <a:r>
              <a:rPr lang="en-GB" sz="1600" dirty="0">
                <a:effectLst/>
                <a:latin typeface="Poppins" panose="020B0604020202020204" charset="0"/>
                <a:cs typeface="Poppins" panose="020B0604020202020204" charset="0"/>
              </a:rPr>
              <a:t>, </a:t>
            </a:r>
            <a:r>
              <a:rPr lang="en-GB" sz="1600" dirty="0" err="1">
                <a:effectLst/>
                <a:latin typeface="Poppins" panose="020B0604020202020204" charset="0"/>
                <a:cs typeface="Poppins" panose="020B0604020202020204" charset="0"/>
              </a:rPr>
              <a:t>us_region</a:t>
            </a:r>
            <a:r>
              <a:rPr lang="en-GB" sz="1600" dirty="0">
                <a:effectLst/>
                <a:latin typeface="Poppins" panose="020B0604020202020204" charset="0"/>
                <a:cs typeface="Poppins" panose="020B0604020202020204" charset="0"/>
              </a:rPr>
              <a:t>, </a:t>
            </a:r>
            <a:r>
              <a:rPr lang="en-GB" sz="1600" dirty="0" err="1">
                <a:effectLst/>
                <a:latin typeface="Poppins" panose="020B0604020202020204" charset="0"/>
                <a:cs typeface="Poppins" panose="020B0604020202020204" charset="0"/>
              </a:rPr>
              <a:t>lat</a:t>
            </a:r>
            <a:r>
              <a:rPr lang="en-GB" sz="1600" dirty="0">
                <a:effectLst/>
                <a:latin typeface="Poppins" panose="020B0604020202020204" charset="0"/>
                <a:cs typeface="Poppins" panose="020B0604020202020204" charset="0"/>
              </a:rPr>
              <a:t>, </a:t>
            </a:r>
            <a:r>
              <a:rPr lang="en-GB" sz="1600" dirty="0" err="1">
                <a:effectLst/>
                <a:latin typeface="Poppins" panose="020B0604020202020204" charset="0"/>
                <a:cs typeface="Poppins" panose="020B0604020202020204" charset="0"/>
              </a:rPr>
              <a:t>lon</a:t>
            </a:r>
            <a:br>
              <a:rPr lang="en-GB" sz="1600" dirty="0">
                <a:effectLst/>
                <a:latin typeface="Poppins" panose="020B0604020202020204" charset="0"/>
                <a:cs typeface="Poppins" panose="020B0604020202020204" charset="0"/>
              </a:rPr>
            </a:br>
            <a:br>
              <a:rPr lang="en-GB" sz="1600" dirty="0">
                <a:effectLst/>
                <a:latin typeface="Poppins" panose="020B0604020202020204" charset="0"/>
                <a:cs typeface="Poppins" panose="020B0604020202020204" charset="0"/>
              </a:rPr>
            </a:br>
            <a:r>
              <a:rPr lang="en-GB" sz="1600" dirty="0">
                <a:effectLst/>
                <a:latin typeface="Poppins" panose="020B0604020202020204" charset="0"/>
                <a:cs typeface="Poppins" panose="020B0604020202020204" charset="0"/>
              </a:rPr>
              <a:t>Planning: budget (2017)</a:t>
            </a:r>
          </a:p>
          <a:p>
            <a:endParaRPr lang="en-GB" sz="1600" dirty="0">
              <a:latin typeface="Poppins" panose="020B0604020202020204" charset="0"/>
              <a:cs typeface="Poppins" panose="020B0604020202020204" charset="0"/>
            </a:endParaRPr>
          </a:p>
        </p:txBody>
      </p:sp>
      <p:sp>
        <p:nvSpPr>
          <p:cNvPr id="12" name="Google Shape;147;p2">
            <a:extLst>
              <a:ext uri="{FF2B5EF4-FFF2-40B4-BE49-F238E27FC236}">
                <a16:creationId xmlns:a16="http://schemas.microsoft.com/office/drawing/2014/main" id="{E3929227-E3EB-4B33-86BC-AAE4BD37EC3D}"/>
              </a:ext>
            </a:extLst>
          </p:cNvPr>
          <p:cNvSpPr txBox="1">
            <a:spLocks/>
          </p:cNvSpPr>
          <p:nvPr/>
        </p:nvSpPr>
        <p:spPr>
          <a:xfrm>
            <a:off x="463043" y="421813"/>
            <a:ext cx="10014457"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3200" dirty="0">
                <a:solidFill>
                  <a:schemeClr val="tx1">
                    <a:lumMod val="75000"/>
                    <a:lumOff val="25000"/>
                  </a:schemeClr>
                </a:solidFill>
              </a:rPr>
              <a:t>Final Dataset Structure – Ready for Analysis</a:t>
            </a:r>
            <a:endParaRPr lang="en-US" sz="3200" dirty="0">
              <a:solidFill>
                <a:schemeClr val="tx1">
                  <a:lumMod val="75000"/>
                  <a:lumOff val="25000"/>
                </a:schemeClr>
              </a:solidFill>
            </a:endParaRPr>
          </a:p>
        </p:txBody>
      </p:sp>
    </p:spTree>
    <p:extLst>
      <p:ext uri="{BB962C8B-B14F-4D97-AF65-F5344CB8AC3E}">
        <p14:creationId xmlns:p14="http://schemas.microsoft.com/office/powerpoint/2010/main" val="1255263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Google Shape;237;g21197e7cf6e_0_75"/>
          <p:cNvPicPr preferRelativeResize="0"/>
          <p:nvPr/>
        </p:nvPicPr>
        <p:blipFill rotWithShape="1">
          <a:blip r:embed="rId3">
            <a:alphaModFix/>
          </a:blip>
          <a:srcRect t="7834" b="7833"/>
          <a:stretch/>
        </p:blipFill>
        <p:spPr>
          <a:xfrm>
            <a:off x="0" y="0"/>
            <a:ext cx="12192000" cy="6858001"/>
          </a:xfrm>
          <a:prstGeom prst="rect">
            <a:avLst/>
          </a:prstGeom>
          <a:noFill/>
          <a:ln>
            <a:noFill/>
          </a:ln>
        </p:spPr>
      </p:pic>
      <p:sp>
        <p:nvSpPr>
          <p:cNvPr id="238" name="Google Shape;238;g21197e7cf6e_0_75"/>
          <p:cNvSpPr txBox="1">
            <a:spLocks noGrp="1"/>
          </p:cNvSpPr>
          <p:nvPr>
            <p:ph type="title"/>
          </p:nvPr>
        </p:nvSpPr>
        <p:spPr>
          <a:xfrm>
            <a:off x="533400" y="-697772"/>
            <a:ext cx="6168300" cy="948300"/>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239" name="Google Shape;239;g21197e7cf6e_0_75"/>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240" name="Google Shape;240;g21197e7cf6e_0_75"/>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14</a:t>
            </a:fld>
            <a:endParaRPr sz="900" b="0" i="0" u="none" strike="noStrike" cap="none">
              <a:solidFill>
                <a:srgbClr val="FFFFFF"/>
              </a:solidFill>
              <a:latin typeface="Poppins"/>
              <a:ea typeface="Poppins"/>
              <a:cs typeface="Poppins"/>
              <a:sym typeface="Poppins"/>
            </a:endParaRPr>
          </a:p>
        </p:txBody>
      </p:sp>
      <p:sp>
        <p:nvSpPr>
          <p:cNvPr id="241" name="Google Shape;241;g21197e7cf6e_0_75"/>
          <p:cNvSpPr/>
          <p:nvPr/>
        </p:nvSpPr>
        <p:spPr>
          <a:xfrm>
            <a:off x="0" y="2547468"/>
            <a:ext cx="7222500" cy="2325600"/>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242" name="Google Shape;242;g21197e7cf6e_0_75"/>
          <p:cNvSpPr txBox="1"/>
          <p:nvPr/>
        </p:nvSpPr>
        <p:spPr>
          <a:xfrm>
            <a:off x="533400" y="3704000"/>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dirty="0">
                <a:solidFill>
                  <a:srgbClr val="FFFFFF"/>
                </a:solidFill>
                <a:latin typeface="Poppins"/>
                <a:ea typeface="Poppins"/>
                <a:cs typeface="Poppins"/>
                <a:sym typeface="Poppins"/>
              </a:rPr>
              <a:t>Charts &amp; Insights</a:t>
            </a:r>
            <a:endParaRPr sz="2800" b="0" i="0" u="none" strike="noStrike" cap="none" dirty="0">
              <a:solidFill>
                <a:srgbClr val="FFFFFF"/>
              </a:solidFill>
              <a:latin typeface="Poppins"/>
              <a:ea typeface="Poppins"/>
              <a:cs typeface="Poppins"/>
              <a:sym typeface="Poppins"/>
            </a:endParaRPr>
          </a:p>
        </p:txBody>
      </p:sp>
      <p:pic>
        <p:nvPicPr>
          <p:cNvPr id="243" name="Google Shape;243;g21197e7cf6e_0_75"/>
          <p:cNvPicPr preferRelativeResize="0"/>
          <p:nvPr/>
        </p:nvPicPr>
        <p:blipFill rotWithShape="1">
          <a:blip r:embed="rId4">
            <a:alphaModFix/>
          </a:blip>
          <a:srcRect/>
          <a:stretch/>
        </p:blipFill>
        <p:spPr>
          <a:xfrm>
            <a:off x="533400" y="2835734"/>
            <a:ext cx="518323" cy="51832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1463643" y="4922754"/>
            <a:ext cx="8180047" cy="1889760"/>
          </a:xfrm>
          <a:prstGeom prst="rect">
            <a:avLst/>
          </a:prstGeom>
          <a:solidFill>
            <a:schemeClr val="lt1"/>
          </a:solidFill>
          <a:ln>
            <a:noFill/>
          </a:ln>
        </p:spPr>
        <p:txBody>
          <a:bodyPr spcFirstLastPara="1" wrap="square" lIns="91425" tIns="45700" rIns="91425" bIns="45700" anchor="ctr" anchorCtr="0">
            <a:noAutofit/>
          </a:bodyPr>
          <a:lstStyle/>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Consistent sales cycle: $24M to $26M.</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Seasonal peaks: Late spring/early summer (May-June).</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Annual low: January.</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Notable outlier: Sharp revenue drop in early 2017.</a:t>
            </a:r>
            <a:endParaRPr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15</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15</a:t>
            </a:fld>
            <a:endParaRPr sz="900" b="0" i="0" u="none" strike="noStrike" cap="none">
              <a:solidFill>
                <a:srgbClr val="FFFFFF"/>
              </a:solidFill>
              <a:latin typeface="Poppins"/>
              <a:ea typeface="Poppins"/>
              <a:cs typeface="Poppins"/>
              <a:sym typeface="Poppins"/>
            </a:endParaRPr>
          </a:p>
        </p:txBody>
      </p:sp>
      <p:sp>
        <p:nvSpPr>
          <p:cNvPr id="257" name="Google Shape;257;g21197e7cf6e_0_97"/>
          <p:cNvSpPr txBox="1">
            <a:spLocks noGrp="1"/>
          </p:cNvSpPr>
          <p:nvPr>
            <p:ph type="title"/>
          </p:nvPr>
        </p:nvSpPr>
        <p:spPr>
          <a:xfrm>
            <a:off x="291102" y="361419"/>
            <a:ext cx="7190196" cy="492443"/>
          </a:xfrm>
          <a:prstGeom prst="rect">
            <a:avLst/>
          </a:prstGeom>
          <a:solidFill>
            <a:srgbClr val="FFFFFF"/>
          </a:solid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GB" sz="3200" b="0" dirty="0">
                <a:solidFill>
                  <a:schemeClr val="tx1">
                    <a:lumMod val="75000"/>
                    <a:lumOff val="25000"/>
                  </a:schemeClr>
                </a:solidFill>
                <a:effectLst/>
              </a:rPr>
              <a:t>Monthly Sales Trend Over Time</a:t>
            </a:r>
            <a:endParaRPr sz="3200" b="0" dirty="0">
              <a:solidFill>
                <a:schemeClr val="tx1">
                  <a:lumMod val="75000"/>
                  <a:lumOff val="25000"/>
                </a:schemeClr>
              </a:solidFill>
            </a:endParaRPr>
          </a:p>
        </p:txBody>
      </p:sp>
      <p:pic>
        <p:nvPicPr>
          <p:cNvPr id="3" name="Picture 2">
            <a:extLst>
              <a:ext uri="{FF2B5EF4-FFF2-40B4-BE49-F238E27FC236}">
                <a16:creationId xmlns:a16="http://schemas.microsoft.com/office/drawing/2014/main" id="{7084071A-DC69-4E5A-BB16-144972025E31}"/>
              </a:ext>
            </a:extLst>
          </p:cNvPr>
          <p:cNvPicPr>
            <a:picLocks noChangeAspect="1"/>
          </p:cNvPicPr>
          <p:nvPr/>
        </p:nvPicPr>
        <p:blipFill>
          <a:blip r:embed="rId3"/>
          <a:stretch>
            <a:fillRect/>
          </a:stretch>
        </p:blipFill>
        <p:spPr>
          <a:xfrm>
            <a:off x="1463643" y="1282858"/>
            <a:ext cx="8079175" cy="3274347"/>
          </a:xfrm>
          <a:prstGeom prst="rect">
            <a:avLst/>
          </a:prstGeom>
        </p:spPr>
      </p:pic>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grpSp>
        <p:nvGrpSpPr>
          <p:cNvPr id="14" name="Group 13">
            <a:extLst>
              <a:ext uri="{FF2B5EF4-FFF2-40B4-BE49-F238E27FC236}">
                <a16:creationId xmlns:a16="http://schemas.microsoft.com/office/drawing/2014/main" id="{0BFA7B0C-328D-4EDB-A17C-F54FE47FDD86}"/>
              </a:ext>
            </a:extLst>
          </p:cNvPr>
          <p:cNvGrpSpPr/>
          <p:nvPr/>
        </p:nvGrpSpPr>
        <p:grpSpPr>
          <a:xfrm>
            <a:off x="868601" y="4782662"/>
            <a:ext cx="1799684" cy="520496"/>
            <a:chOff x="4990288" y="1782720"/>
            <a:chExt cx="1799684" cy="520496"/>
          </a:xfrm>
        </p:grpSpPr>
        <p:pic>
          <p:nvPicPr>
            <p:cNvPr id="15" name="Picture 14">
              <a:extLst>
                <a:ext uri="{FF2B5EF4-FFF2-40B4-BE49-F238E27FC236}">
                  <a16:creationId xmlns:a16="http://schemas.microsoft.com/office/drawing/2014/main" id="{8F670F79-D2A8-476E-BD77-4EA32B290ABE}"/>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6" name="TextBox 15">
              <a:extLst>
                <a:ext uri="{FF2B5EF4-FFF2-40B4-BE49-F238E27FC236}">
                  <a16:creationId xmlns:a16="http://schemas.microsoft.com/office/drawing/2014/main" id="{A3B312F8-AD4E-499D-B00F-38B7B90C6001}"/>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1531462" y="5291847"/>
            <a:ext cx="6535578" cy="1197475"/>
          </a:xfrm>
          <a:prstGeom prst="rect">
            <a:avLst/>
          </a:prstGeom>
          <a:solidFill>
            <a:schemeClr val="lt1"/>
          </a:solidFill>
          <a:ln>
            <a:noFill/>
          </a:ln>
        </p:spPr>
        <p:txBody>
          <a:bodyPr spcFirstLastPara="1" wrap="square" lIns="91425" tIns="45700" rIns="91425" bIns="45700" anchor="ctr" anchorCtr="0">
            <a:noAutofit/>
          </a:bodyPr>
          <a:lstStyle/>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Revenue leaders: Products 26 &amp; 25 dominate.</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Mid-range: Products 5, 13, 14, 15 show similar revenue.</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Bottom cluster: Products 1, 2, 3, 4 have the lowest revenue.</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Strategy: Grow mid-tier, improve lower performers.</a:t>
            </a:r>
            <a:endParaRPr sz="12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16</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16</a:t>
            </a:fld>
            <a:endParaRPr sz="900" b="0" i="0" u="none" strike="noStrike" cap="none" dirty="0">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5" name="Picture 4">
            <a:extLst>
              <a:ext uri="{FF2B5EF4-FFF2-40B4-BE49-F238E27FC236}">
                <a16:creationId xmlns:a16="http://schemas.microsoft.com/office/drawing/2014/main" id="{427EBEB1-F87B-4151-8638-E9EE6EBF4290}"/>
              </a:ext>
            </a:extLst>
          </p:cNvPr>
          <p:cNvPicPr>
            <a:picLocks noChangeAspect="1"/>
          </p:cNvPicPr>
          <p:nvPr/>
        </p:nvPicPr>
        <p:blipFill>
          <a:blip r:embed="rId3"/>
          <a:stretch>
            <a:fillRect/>
          </a:stretch>
        </p:blipFill>
        <p:spPr>
          <a:xfrm>
            <a:off x="1531462" y="1224836"/>
            <a:ext cx="8687553" cy="3596952"/>
          </a:xfrm>
          <a:prstGeom prst="rect">
            <a:avLst/>
          </a:prstGeom>
        </p:spPr>
      </p:pic>
      <p:grpSp>
        <p:nvGrpSpPr>
          <p:cNvPr id="10" name="Group 9">
            <a:extLst>
              <a:ext uri="{FF2B5EF4-FFF2-40B4-BE49-F238E27FC236}">
                <a16:creationId xmlns:a16="http://schemas.microsoft.com/office/drawing/2014/main" id="{6C4A5420-8C8C-4F8F-B704-5EE5DDE8C14D}"/>
              </a:ext>
            </a:extLst>
          </p:cNvPr>
          <p:cNvGrpSpPr/>
          <p:nvPr/>
        </p:nvGrpSpPr>
        <p:grpSpPr>
          <a:xfrm>
            <a:off x="1058368" y="4821788"/>
            <a:ext cx="1799684" cy="520496"/>
            <a:chOff x="4990288" y="1782720"/>
            <a:chExt cx="1799684" cy="520496"/>
          </a:xfrm>
        </p:grpSpPr>
        <p:pic>
          <p:nvPicPr>
            <p:cNvPr id="11" name="Picture 10">
              <a:extLst>
                <a:ext uri="{FF2B5EF4-FFF2-40B4-BE49-F238E27FC236}">
                  <a16:creationId xmlns:a16="http://schemas.microsoft.com/office/drawing/2014/main" id="{952E8B6A-003E-4213-8DB4-5E70B6781E7D}"/>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2" name="TextBox 11">
              <a:extLst>
                <a:ext uri="{FF2B5EF4-FFF2-40B4-BE49-F238E27FC236}">
                  <a16:creationId xmlns:a16="http://schemas.microsoft.com/office/drawing/2014/main" id="{E85487F4-40E9-4739-9FE1-7936AE5A2DA8}"/>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4" name="Google Shape;257;g21197e7cf6e_0_97">
            <a:extLst>
              <a:ext uri="{FF2B5EF4-FFF2-40B4-BE49-F238E27FC236}">
                <a16:creationId xmlns:a16="http://schemas.microsoft.com/office/drawing/2014/main" id="{72C13FB2-91D7-42CC-9316-95D8F3B6DDDA}"/>
              </a:ext>
            </a:extLst>
          </p:cNvPr>
          <p:cNvSpPr txBox="1">
            <a:spLocks noGrp="1"/>
          </p:cNvSpPr>
          <p:nvPr>
            <p:ph type="title"/>
          </p:nvPr>
        </p:nvSpPr>
        <p:spPr>
          <a:xfrm>
            <a:off x="291102" y="361419"/>
            <a:ext cx="6062073" cy="492443"/>
          </a:xfrm>
          <a:prstGeom prst="rect">
            <a:avLst/>
          </a:prstGeom>
          <a:solidFill>
            <a:srgbClr val="FFFFFF"/>
          </a:solidFill>
          <a:ln>
            <a:noFill/>
          </a:ln>
        </p:spPr>
        <p:txBody>
          <a:bodyPr spcFirstLastPara="1" wrap="square" lIns="0" tIns="0" rIns="0" bIns="0" anchor="t" anchorCtr="0">
            <a:spAutoFit/>
          </a:bodyPr>
          <a:lstStyle/>
          <a:p>
            <a:r>
              <a:rPr lang="en-GB" sz="3200" b="0" dirty="0">
                <a:solidFill>
                  <a:schemeClr val="tx1">
                    <a:lumMod val="75000"/>
                    <a:lumOff val="25000"/>
                  </a:schemeClr>
                </a:solidFill>
                <a:effectLst/>
              </a:rPr>
              <a:t>Top 10 Products by Revenue</a:t>
            </a:r>
            <a:endParaRPr lang="en-GB" sz="3200" b="0" dirty="0">
              <a:solidFill>
                <a:schemeClr val="tx1">
                  <a:lumMod val="75000"/>
                  <a:lumOff val="25000"/>
                </a:schemeClr>
              </a:solidFill>
            </a:endParaRPr>
          </a:p>
        </p:txBody>
      </p:sp>
    </p:spTree>
    <p:extLst>
      <p:ext uri="{BB962C8B-B14F-4D97-AF65-F5344CB8AC3E}">
        <p14:creationId xmlns:p14="http://schemas.microsoft.com/office/powerpoint/2010/main" val="16354802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17</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17</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3" name="Picture 2">
            <a:extLst>
              <a:ext uri="{FF2B5EF4-FFF2-40B4-BE49-F238E27FC236}">
                <a16:creationId xmlns:a16="http://schemas.microsoft.com/office/drawing/2014/main" id="{D32C3C71-EB36-4C49-B4BF-0C00E1AB4CAB}"/>
              </a:ext>
            </a:extLst>
          </p:cNvPr>
          <p:cNvPicPr>
            <a:picLocks noChangeAspect="1"/>
          </p:cNvPicPr>
          <p:nvPr/>
        </p:nvPicPr>
        <p:blipFill>
          <a:blip r:embed="rId3"/>
          <a:srcRect/>
          <a:stretch/>
        </p:blipFill>
        <p:spPr>
          <a:xfrm>
            <a:off x="1809378" y="1231056"/>
            <a:ext cx="8573243" cy="3685587"/>
          </a:xfrm>
          <a:prstGeom prst="rect">
            <a:avLst/>
          </a:prstGeom>
        </p:spPr>
      </p:pic>
      <p:sp>
        <p:nvSpPr>
          <p:cNvPr id="10" name="Google Shape;249;g21197e7cf6e_0_97">
            <a:extLst>
              <a:ext uri="{FF2B5EF4-FFF2-40B4-BE49-F238E27FC236}">
                <a16:creationId xmlns:a16="http://schemas.microsoft.com/office/drawing/2014/main" id="{57BB1715-3ADB-4068-9B75-EBCA1DB2EA7B}"/>
              </a:ext>
            </a:extLst>
          </p:cNvPr>
          <p:cNvSpPr/>
          <p:nvPr/>
        </p:nvSpPr>
        <p:spPr>
          <a:xfrm>
            <a:off x="1809378" y="5260845"/>
            <a:ext cx="8851159" cy="1292752"/>
          </a:xfrm>
          <a:prstGeom prst="rect">
            <a:avLst/>
          </a:prstGeom>
          <a:solidFill>
            <a:schemeClr val="lt1"/>
          </a:solidFill>
          <a:ln>
            <a:noFill/>
          </a:ln>
        </p:spPr>
        <p:txBody>
          <a:bodyPr spcFirstLastPara="1" wrap="square" lIns="91425" tIns="45700" rIns="91425" bIns="45700" anchor="ctr" anchorCtr="0">
            <a:noAutofit/>
          </a:bodyPr>
          <a:lstStyle/>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Top: Products 18 &amp; 28 lead at ~$8.1–8.4K.</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Next tier: Products 5, 11, 12 &amp; 26 at ~$7.5–7.8K.</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Entry‑level: Products 1, 4, 16 &amp; 21 around $7.3K.</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Takeaway: Top 10 all exceed $7.3K—consistent high margins.</a:t>
            </a:r>
          </a:p>
        </p:txBody>
      </p:sp>
      <p:grpSp>
        <p:nvGrpSpPr>
          <p:cNvPr id="11" name="Group 10">
            <a:extLst>
              <a:ext uri="{FF2B5EF4-FFF2-40B4-BE49-F238E27FC236}">
                <a16:creationId xmlns:a16="http://schemas.microsoft.com/office/drawing/2014/main" id="{B20E552C-11EE-4342-A082-27C9FCCA2AAB}"/>
              </a:ext>
            </a:extLst>
          </p:cNvPr>
          <p:cNvGrpSpPr/>
          <p:nvPr/>
        </p:nvGrpSpPr>
        <p:grpSpPr>
          <a:xfrm>
            <a:off x="1281888" y="4805223"/>
            <a:ext cx="1766112" cy="520496"/>
            <a:chOff x="4990288" y="1782720"/>
            <a:chExt cx="1799684" cy="520496"/>
          </a:xfrm>
        </p:grpSpPr>
        <p:pic>
          <p:nvPicPr>
            <p:cNvPr id="12" name="Picture 11">
              <a:extLst>
                <a:ext uri="{FF2B5EF4-FFF2-40B4-BE49-F238E27FC236}">
                  <a16:creationId xmlns:a16="http://schemas.microsoft.com/office/drawing/2014/main" id="{B0BD83AB-F894-4738-A6D1-2BC07DD393BF}"/>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3" name="TextBox 12">
              <a:extLst>
                <a:ext uri="{FF2B5EF4-FFF2-40B4-BE49-F238E27FC236}">
                  <a16:creationId xmlns:a16="http://schemas.microsoft.com/office/drawing/2014/main" id="{E4E577FF-B6E4-4310-85D7-17A077CCBC83}"/>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4" name="Google Shape;257;g21197e7cf6e_0_97">
            <a:extLst>
              <a:ext uri="{FF2B5EF4-FFF2-40B4-BE49-F238E27FC236}">
                <a16:creationId xmlns:a16="http://schemas.microsoft.com/office/drawing/2014/main" id="{533FE142-A9BF-4047-853C-12E359056733}"/>
              </a:ext>
            </a:extLst>
          </p:cNvPr>
          <p:cNvSpPr txBox="1">
            <a:spLocks/>
          </p:cNvSpPr>
          <p:nvPr/>
        </p:nvSpPr>
        <p:spPr>
          <a:xfrm>
            <a:off x="291102" y="361419"/>
            <a:ext cx="8573243"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Top 10 Products by Average Profit Margin</a:t>
            </a:r>
          </a:p>
        </p:txBody>
      </p:sp>
    </p:spTree>
    <p:extLst>
      <p:ext uri="{BB962C8B-B14F-4D97-AF65-F5344CB8AC3E}">
        <p14:creationId xmlns:p14="http://schemas.microsoft.com/office/powerpoint/2010/main" val="2342008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4990288" y="2130357"/>
            <a:ext cx="6653719" cy="2937754"/>
          </a:xfrm>
          <a:prstGeom prst="rect">
            <a:avLst/>
          </a:prstGeom>
          <a:solidFill>
            <a:schemeClr val="lt1"/>
          </a:solidFill>
          <a:ln>
            <a:noFill/>
          </a:ln>
        </p:spPr>
        <p:txBody>
          <a:bodyPr spcFirstLastPara="1" wrap="square" lIns="91425" tIns="45700" rIns="91425" bIns="45700" anchor="ctr" anchorCtr="0">
            <a:noAutofit/>
          </a:bodyPr>
          <a:lstStyle/>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Wholesale dominates: Generates the majority of total sales at 54.1%.</a:t>
            </a:r>
          </a:p>
          <a:p>
            <a:pPr marR="0" lvl="0" rtl="0">
              <a:lnSpc>
                <a:spcPct val="100000"/>
              </a:lnSpc>
              <a:spcBef>
                <a:spcPts val="0"/>
              </a:spcBef>
              <a:spcAft>
                <a:spcPts val="0"/>
              </a:spcAft>
              <a:buClr>
                <a:srgbClr val="000000"/>
              </a:buClr>
              <a:buSzPts val="1800"/>
            </a:pPr>
            <a:endParaRPr lang="en-GB" sz="1600" dirty="0">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Distributor is significant: Contributes a substantial 31.3% to total sales.</a:t>
            </a:r>
          </a:p>
          <a:p>
            <a:pPr marR="0" lvl="0" rtl="0">
              <a:lnSpc>
                <a:spcPct val="100000"/>
              </a:lnSpc>
              <a:spcBef>
                <a:spcPts val="0"/>
              </a:spcBef>
              <a:spcAft>
                <a:spcPts val="0"/>
              </a:spcAft>
              <a:buClr>
                <a:srgbClr val="000000"/>
              </a:buClr>
              <a:buSzPts val="1800"/>
            </a:pPr>
            <a:endParaRPr lang="en-GB" sz="1600" dirty="0">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Export is a smaller portion: Accounts for 14.6% of the total sales.</a:t>
            </a:r>
            <a:endParaRPr lang="en-GB"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18</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18</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5" name="Picture 4">
            <a:extLst>
              <a:ext uri="{FF2B5EF4-FFF2-40B4-BE49-F238E27FC236}">
                <a16:creationId xmlns:a16="http://schemas.microsoft.com/office/drawing/2014/main" id="{EC3277D3-4E46-4752-87EE-C557D939AAE3}"/>
              </a:ext>
            </a:extLst>
          </p:cNvPr>
          <p:cNvPicPr>
            <a:picLocks noChangeAspect="1"/>
          </p:cNvPicPr>
          <p:nvPr/>
        </p:nvPicPr>
        <p:blipFill>
          <a:blip r:embed="rId3"/>
          <a:stretch>
            <a:fillRect/>
          </a:stretch>
        </p:blipFill>
        <p:spPr>
          <a:xfrm>
            <a:off x="1100202" y="1782720"/>
            <a:ext cx="3607984" cy="3495323"/>
          </a:xfrm>
          <a:prstGeom prst="rect">
            <a:avLst/>
          </a:prstGeom>
        </p:spPr>
      </p:pic>
      <p:sp>
        <p:nvSpPr>
          <p:cNvPr id="6" name="Rectangle 5">
            <a:extLst>
              <a:ext uri="{FF2B5EF4-FFF2-40B4-BE49-F238E27FC236}">
                <a16:creationId xmlns:a16="http://schemas.microsoft.com/office/drawing/2014/main" id="{60D155AF-041D-43B8-9DCA-E39F052B3129}"/>
              </a:ext>
            </a:extLst>
          </p:cNvPr>
          <p:cNvSpPr/>
          <p:nvPr/>
        </p:nvSpPr>
        <p:spPr>
          <a:xfrm>
            <a:off x="4941651" y="6089515"/>
            <a:ext cx="2558375" cy="6026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75A32C24-E9EC-4693-9074-693E478F1E3A}"/>
              </a:ext>
            </a:extLst>
          </p:cNvPr>
          <p:cNvGrpSpPr/>
          <p:nvPr/>
        </p:nvGrpSpPr>
        <p:grpSpPr>
          <a:xfrm>
            <a:off x="4990288" y="1782720"/>
            <a:ext cx="1799684" cy="520496"/>
            <a:chOff x="4990288" y="1782720"/>
            <a:chExt cx="1799684" cy="520496"/>
          </a:xfrm>
        </p:grpSpPr>
        <p:pic>
          <p:nvPicPr>
            <p:cNvPr id="11" name="Picture 10">
              <a:extLst>
                <a:ext uri="{FF2B5EF4-FFF2-40B4-BE49-F238E27FC236}">
                  <a16:creationId xmlns:a16="http://schemas.microsoft.com/office/drawing/2014/main" id="{9ABDAD06-6C59-43E4-AAB3-6AC01203165E}"/>
                </a:ext>
              </a:extLst>
            </p:cNvPr>
            <p:cNvPicPr>
              <a:picLocks noChangeAspect="1"/>
            </p:cNvPicPr>
            <p:nvPr/>
          </p:nvPicPr>
          <p:blipFill>
            <a:blip r:embed="rId4"/>
            <a:stretch>
              <a:fillRect/>
            </a:stretch>
          </p:blipFill>
          <p:spPr>
            <a:xfrm>
              <a:off x="4990288" y="1782720"/>
              <a:ext cx="520496" cy="520496"/>
            </a:xfrm>
            <a:prstGeom prst="rect">
              <a:avLst/>
            </a:prstGeom>
          </p:spPr>
        </p:pic>
        <p:sp>
          <p:nvSpPr>
            <p:cNvPr id="7" name="TextBox 6">
              <a:extLst>
                <a:ext uri="{FF2B5EF4-FFF2-40B4-BE49-F238E27FC236}">
                  <a16:creationId xmlns:a16="http://schemas.microsoft.com/office/drawing/2014/main" id="{B1B59B4E-EA7A-4C3D-9847-3CC57FA9A9E1}"/>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2" name="Google Shape;257;g21197e7cf6e_0_97">
            <a:extLst>
              <a:ext uri="{FF2B5EF4-FFF2-40B4-BE49-F238E27FC236}">
                <a16:creationId xmlns:a16="http://schemas.microsoft.com/office/drawing/2014/main" id="{D5F37530-F693-4DEA-9195-52EBC3A2DFE9}"/>
              </a:ext>
            </a:extLst>
          </p:cNvPr>
          <p:cNvSpPr txBox="1">
            <a:spLocks/>
          </p:cNvSpPr>
          <p:nvPr/>
        </p:nvSpPr>
        <p:spPr>
          <a:xfrm>
            <a:off x="291102" y="361419"/>
            <a:ext cx="6062073"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Sales by Channel</a:t>
            </a:r>
          </a:p>
        </p:txBody>
      </p:sp>
    </p:spTree>
    <p:extLst>
      <p:ext uri="{BB962C8B-B14F-4D97-AF65-F5344CB8AC3E}">
        <p14:creationId xmlns:p14="http://schemas.microsoft.com/office/powerpoint/2010/main" val="16377916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1760706" y="4513634"/>
            <a:ext cx="8588483" cy="2053877"/>
          </a:xfrm>
          <a:prstGeom prst="rect">
            <a:avLst/>
          </a:prstGeom>
          <a:solidFill>
            <a:schemeClr val="lt1"/>
          </a:solidFill>
          <a:ln>
            <a:noFill/>
          </a:ln>
        </p:spPr>
        <p:txBody>
          <a:bodyPr spcFirstLastPara="1" wrap="square" lIns="91425" tIns="45700" rIns="91425" bIns="45700" anchor="ctr" anchorCtr="0">
            <a:noAutofit/>
          </a:bodyPr>
          <a:lstStyle/>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West: Highest sales, strong market influence.</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South: Major sales contributor, key market area.</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Midwest: Steady sales performance, moderate market size.</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Northeast: Lowest sales, suggests need for deeper market understanding.</a:t>
            </a:r>
            <a:endParaRPr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19</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19</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5" name="Picture 4">
            <a:extLst>
              <a:ext uri="{FF2B5EF4-FFF2-40B4-BE49-F238E27FC236}">
                <a16:creationId xmlns:a16="http://schemas.microsoft.com/office/drawing/2014/main" id="{E943C40B-F027-4F5F-8ECF-7B0EA7D2E5A7}"/>
              </a:ext>
            </a:extLst>
          </p:cNvPr>
          <p:cNvPicPr>
            <a:picLocks noChangeAspect="1"/>
          </p:cNvPicPr>
          <p:nvPr/>
        </p:nvPicPr>
        <p:blipFill>
          <a:blip r:embed="rId3"/>
          <a:stretch>
            <a:fillRect/>
          </a:stretch>
        </p:blipFill>
        <p:spPr>
          <a:xfrm>
            <a:off x="462995" y="1349268"/>
            <a:ext cx="8588484" cy="2758679"/>
          </a:xfrm>
          <a:prstGeom prst="rect">
            <a:avLst/>
          </a:prstGeom>
        </p:spPr>
      </p:pic>
      <p:grpSp>
        <p:nvGrpSpPr>
          <p:cNvPr id="11" name="Group 10">
            <a:extLst>
              <a:ext uri="{FF2B5EF4-FFF2-40B4-BE49-F238E27FC236}">
                <a16:creationId xmlns:a16="http://schemas.microsoft.com/office/drawing/2014/main" id="{63B97E8D-6AB6-47D6-B7BE-022EAFDCB715}"/>
              </a:ext>
            </a:extLst>
          </p:cNvPr>
          <p:cNvGrpSpPr/>
          <p:nvPr/>
        </p:nvGrpSpPr>
        <p:grpSpPr>
          <a:xfrm>
            <a:off x="1139648" y="4426329"/>
            <a:ext cx="1799684" cy="520496"/>
            <a:chOff x="4990288" y="1782720"/>
            <a:chExt cx="1799684" cy="520496"/>
          </a:xfrm>
        </p:grpSpPr>
        <p:pic>
          <p:nvPicPr>
            <p:cNvPr id="12" name="Picture 11">
              <a:extLst>
                <a:ext uri="{FF2B5EF4-FFF2-40B4-BE49-F238E27FC236}">
                  <a16:creationId xmlns:a16="http://schemas.microsoft.com/office/drawing/2014/main" id="{2AE2EE14-4869-439A-95FA-38CFD24206CA}"/>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3" name="TextBox 12">
              <a:extLst>
                <a:ext uri="{FF2B5EF4-FFF2-40B4-BE49-F238E27FC236}">
                  <a16:creationId xmlns:a16="http://schemas.microsoft.com/office/drawing/2014/main" id="{478E7F2E-8BD3-4E70-9CD7-9C1A3255C0C0}"/>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4" name="Google Shape;257;g21197e7cf6e_0_97">
            <a:extLst>
              <a:ext uri="{FF2B5EF4-FFF2-40B4-BE49-F238E27FC236}">
                <a16:creationId xmlns:a16="http://schemas.microsoft.com/office/drawing/2014/main" id="{A6A7C502-D0D1-4F88-90F1-186C62EBA5B2}"/>
              </a:ext>
            </a:extLst>
          </p:cNvPr>
          <p:cNvSpPr txBox="1">
            <a:spLocks/>
          </p:cNvSpPr>
          <p:nvPr/>
        </p:nvSpPr>
        <p:spPr>
          <a:xfrm>
            <a:off x="291102" y="361419"/>
            <a:ext cx="6062073"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Total Sales by US Region</a:t>
            </a:r>
          </a:p>
        </p:txBody>
      </p:sp>
    </p:spTree>
    <p:extLst>
      <p:ext uri="{BB962C8B-B14F-4D97-AF65-F5344CB8AC3E}">
        <p14:creationId xmlns:p14="http://schemas.microsoft.com/office/powerpoint/2010/main" val="641396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
          <p:cNvSpPr/>
          <p:nvPr/>
        </p:nvSpPr>
        <p:spPr>
          <a:xfrm>
            <a:off x="0" y="-15671"/>
            <a:ext cx="12192000" cy="685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47" name="Google Shape;147;p2"/>
          <p:cNvSpPr txBox="1">
            <a:spLocks noGrp="1"/>
          </p:cNvSpPr>
          <p:nvPr>
            <p:ph type="title"/>
          </p:nvPr>
        </p:nvSpPr>
        <p:spPr>
          <a:xfrm>
            <a:off x="463044" y="421813"/>
            <a:ext cx="4188278" cy="492443"/>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US" sz="3200" dirty="0">
                <a:solidFill>
                  <a:schemeClr val="lt1"/>
                </a:solidFill>
              </a:rPr>
              <a:t>Agenda</a:t>
            </a:r>
            <a:endParaRPr sz="3200" dirty="0">
              <a:solidFill>
                <a:schemeClr val="lt1"/>
              </a:solidFill>
            </a:endParaRPr>
          </a:p>
        </p:txBody>
      </p:sp>
      <p:sp>
        <p:nvSpPr>
          <p:cNvPr id="148" name="Google Shape;148;p2"/>
          <p:cNvSpPr txBox="1"/>
          <p:nvPr/>
        </p:nvSpPr>
        <p:spPr>
          <a:xfrm>
            <a:off x="587693" y="1351740"/>
            <a:ext cx="7164600" cy="3693319"/>
          </a:xfrm>
          <a:prstGeom prst="rect">
            <a:avLst/>
          </a:prstGeom>
          <a:noFill/>
          <a:ln>
            <a:noFill/>
          </a:ln>
        </p:spPr>
        <p:txBody>
          <a:bodyPr spcFirstLastPara="1" wrap="square" lIns="0" tIns="0" rIns="0" bIns="0" anchor="t" anchorCtr="0">
            <a:spAutoFit/>
          </a:bodyPr>
          <a:lstStyle/>
          <a:p>
            <a:pPr marL="342900" marR="0" lvl="0" indent="-342900" algn="l" rtl="0">
              <a:lnSpc>
                <a:spcPct val="100000"/>
              </a:lnSpc>
              <a:spcBef>
                <a:spcPts val="1200"/>
              </a:spcBef>
              <a:spcAft>
                <a:spcPts val="0"/>
              </a:spcAft>
              <a:buClr>
                <a:srgbClr val="FFFFFF"/>
              </a:buClr>
              <a:buSzPts val="1800"/>
              <a:buFont typeface="Arial" panose="020B0604020202020204" pitchFamily="34" charset="0"/>
              <a:buChar char="•"/>
            </a:pPr>
            <a:r>
              <a:rPr lang="en-IN" sz="2000" dirty="0">
                <a:solidFill>
                  <a:schemeClr val="bg1"/>
                </a:solidFill>
                <a:effectLst/>
                <a:latin typeface="Poppins" panose="020B0604020202020204" charset="0"/>
                <a:cs typeface="Poppins" panose="020B0604020202020204" charset="0"/>
              </a:rPr>
              <a:t>Problem Statement</a:t>
            </a:r>
            <a:endParaRPr sz="2000" dirty="0">
              <a:solidFill>
                <a:schemeClr val="bg1"/>
              </a:solidFill>
              <a:latin typeface="Poppins" panose="020B0604020202020204" charset="0"/>
              <a:ea typeface="Poppins"/>
              <a:cs typeface="Poppins" panose="020B0604020202020204" charset="0"/>
              <a:sym typeface="Poppins"/>
            </a:endParaRPr>
          </a:p>
          <a:p>
            <a:pPr marL="342900" marR="0" lvl="0" indent="-342900" algn="l" rtl="0">
              <a:lnSpc>
                <a:spcPct val="100000"/>
              </a:lnSpc>
              <a:spcBef>
                <a:spcPts val="1200"/>
              </a:spcBef>
              <a:spcAft>
                <a:spcPts val="0"/>
              </a:spcAft>
              <a:buClr>
                <a:schemeClr val="lt1"/>
              </a:buClr>
              <a:buSzPts val="1800"/>
              <a:buFont typeface="Arial" panose="020B0604020202020204" pitchFamily="34" charset="0"/>
              <a:buChar char="•"/>
            </a:pPr>
            <a:r>
              <a:rPr lang="en-US" sz="2000" i="0" u="none" strike="noStrike" cap="none" dirty="0">
                <a:solidFill>
                  <a:schemeClr val="bg1"/>
                </a:solidFill>
                <a:latin typeface="Poppins" panose="020B0604020202020204" charset="0"/>
                <a:ea typeface="Poppins"/>
                <a:cs typeface="Poppins" panose="020B0604020202020204" charset="0"/>
                <a:sym typeface="Poppins"/>
              </a:rPr>
              <a:t>Approach</a:t>
            </a:r>
            <a:endParaRPr sz="2000" i="0" u="none" strike="noStrike" cap="none" dirty="0">
              <a:solidFill>
                <a:schemeClr val="bg1"/>
              </a:solidFill>
              <a:latin typeface="Poppins" panose="020B0604020202020204" charset="0"/>
              <a:ea typeface="Poppins"/>
              <a:cs typeface="Poppins" panose="020B0604020202020204" charset="0"/>
              <a:sym typeface="Poppins"/>
            </a:endParaRPr>
          </a:p>
          <a:p>
            <a:pPr marL="342900" marR="0" lvl="0" indent="-342900" algn="l" rtl="0">
              <a:lnSpc>
                <a:spcPct val="100000"/>
              </a:lnSpc>
              <a:spcBef>
                <a:spcPts val="1200"/>
              </a:spcBef>
              <a:spcAft>
                <a:spcPts val="0"/>
              </a:spcAft>
              <a:buClr>
                <a:schemeClr val="lt1"/>
              </a:buClr>
              <a:buSzPct val="95000"/>
              <a:buFont typeface="Arial" panose="020B0604020202020204" pitchFamily="34" charset="0"/>
              <a:buChar char="•"/>
            </a:pPr>
            <a:r>
              <a:rPr lang="en-US" sz="2000" i="0" u="none" strike="noStrike" cap="none" dirty="0">
                <a:solidFill>
                  <a:schemeClr val="bg1"/>
                </a:solidFill>
                <a:latin typeface="Poppins"/>
                <a:ea typeface="Poppins"/>
                <a:cs typeface="Poppins"/>
                <a:sym typeface="Poppins"/>
              </a:rPr>
              <a:t>Data Overview</a:t>
            </a:r>
            <a:endParaRPr sz="2000" i="0" u="none" strike="noStrike" cap="none" dirty="0">
              <a:solidFill>
                <a:schemeClr val="bg1"/>
              </a:solidFill>
              <a:latin typeface="Poppins"/>
              <a:ea typeface="Poppins"/>
              <a:cs typeface="Poppins"/>
              <a:sym typeface="Poppins"/>
            </a:endParaRPr>
          </a:p>
          <a:p>
            <a:pPr marL="342900" marR="0" lvl="0" indent="-342900" algn="l" rtl="0">
              <a:lnSpc>
                <a:spcPct val="100000"/>
              </a:lnSpc>
              <a:spcBef>
                <a:spcPts val="1200"/>
              </a:spcBef>
              <a:spcAft>
                <a:spcPts val="0"/>
              </a:spcAft>
              <a:buClr>
                <a:srgbClr val="FFFFFF"/>
              </a:buClr>
              <a:buSzPts val="1800"/>
              <a:buFont typeface="Arial" panose="020B0604020202020204" pitchFamily="34" charset="0"/>
              <a:buChar char="•"/>
            </a:pPr>
            <a:r>
              <a:rPr lang="en-US" sz="2000" dirty="0">
                <a:solidFill>
                  <a:schemeClr val="bg1"/>
                </a:solidFill>
                <a:latin typeface="Poppins"/>
                <a:ea typeface="Poppins"/>
                <a:cs typeface="Poppins"/>
                <a:sym typeface="Poppins"/>
              </a:rPr>
              <a:t>Project Workflow</a:t>
            </a:r>
            <a:endParaRPr sz="2000" dirty="0">
              <a:solidFill>
                <a:schemeClr val="bg1"/>
              </a:solidFill>
              <a:latin typeface="Poppins"/>
              <a:ea typeface="Poppins"/>
              <a:cs typeface="Poppins"/>
              <a:sym typeface="Poppins"/>
            </a:endParaRPr>
          </a:p>
          <a:p>
            <a:pPr marL="342900" marR="0" lvl="0" indent="-342900" algn="l" rtl="0">
              <a:lnSpc>
                <a:spcPct val="100000"/>
              </a:lnSpc>
              <a:spcBef>
                <a:spcPts val="1200"/>
              </a:spcBef>
              <a:spcAft>
                <a:spcPts val="0"/>
              </a:spcAft>
              <a:buClr>
                <a:schemeClr val="lt1"/>
              </a:buClr>
              <a:buSzPts val="1800"/>
              <a:buFont typeface="Arial" panose="020B0604020202020204" pitchFamily="34" charset="0"/>
              <a:buChar char="•"/>
            </a:pPr>
            <a:r>
              <a:rPr lang="en-US" sz="2000" i="0" u="none" strike="noStrike" cap="none" dirty="0">
                <a:solidFill>
                  <a:schemeClr val="bg1"/>
                </a:solidFill>
                <a:latin typeface="Poppins"/>
                <a:ea typeface="Poppins"/>
                <a:cs typeface="Poppins"/>
                <a:sym typeface="Poppins"/>
              </a:rPr>
              <a:t>Exploratory Data Analysis</a:t>
            </a:r>
            <a:endParaRPr sz="2000" i="0" u="none" strike="noStrike" cap="none" dirty="0">
              <a:solidFill>
                <a:schemeClr val="bg1"/>
              </a:solidFill>
              <a:latin typeface="Poppins"/>
              <a:ea typeface="Poppins"/>
              <a:cs typeface="Poppins"/>
              <a:sym typeface="Poppins"/>
            </a:endParaRPr>
          </a:p>
          <a:p>
            <a:pPr marL="342900" marR="0" lvl="0" indent="-342900" algn="l" rtl="0">
              <a:lnSpc>
                <a:spcPct val="100000"/>
              </a:lnSpc>
              <a:spcBef>
                <a:spcPts val="1200"/>
              </a:spcBef>
              <a:spcAft>
                <a:spcPts val="0"/>
              </a:spcAft>
              <a:buClr>
                <a:schemeClr val="lt1"/>
              </a:buClr>
              <a:buSzPts val="1800"/>
              <a:buFont typeface="Arial" panose="020B0604020202020204" pitchFamily="34" charset="0"/>
              <a:buChar char="•"/>
            </a:pPr>
            <a:r>
              <a:rPr lang="en-US" sz="2000" dirty="0">
                <a:solidFill>
                  <a:schemeClr val="bg1"/>
                </a:solidFill>
                <a:latin typeface="Poppins"/>
                <a:ea typeface="Poppins"/>
                <a:cs typeface="Poppins"/>
                <a:sym typeface="Poppins"/>
              </a:rPr>
              <a:t>Key Insights </a:t>
            </a:r>
            <a:endParaRPr sz="2000" dirty="0">
              <a:solidFill>
                <a:schemeClr val="bg1"/>
              </a:solidFill>
              <a:latin typeface="Poppins"/>
              <a:ea typeface="Poppins"/>
              <a:cs typeface="Poppins"/>
              <a:sym typeface="Poppins"/>
            </a:endParaRPr>
          </a:p>
          <a:p>
            <a:pPr marL="342900" marR="0" lvl="0" indent="-342900" algn="l" rtl="0">
              <a:lnSpc>
                <a:spcPct val="100000"/>
              </a:lnSpc>
              <a:spcBef>
                <a:spcPts val="1200"/>
              </a:spcBef>
              <a:spcAft>
                <a:spcPts val="0"/>
              </a:spcAft>
              <a:buClr>
                <a:schemeClr val="lt1"/>
              </a:buClr>
              <a:buSzPts val="1800"/>
              <a:buFont typeface="Arial" panose="020B0604020202020204" pitchFamily="34" charset="0"/>
              <a:buChar char="•"/>
            </a:pPr>
            <a:r>
              <a:rPr lang="en-US" sz="2000" dirty="0">
                <a:solidFill>
                  <a:schemeClr val="bg1"/>
                </a:solidFill>
                <a:latin typeface="Poppins"/>
                <a:ea typeface="Poppins"/>
                <a:cs typeface="Poppins"/>
                <a:sym typeface="Poppins"/>
              </a:rPr>
              <a:t>Recommendation</a:t>
            </a:r>
            <a:endParaRPr sz="2000" dirty="0">
              <a:solidFill>
                <a:schemeClr val="bg1"/>
              </a:solidFill>
              <a:latin typeface="Poppins"/>
              <a:ea typeface="Poppins"/>
              <a:cs typeface="Poppins"/>
              <a:sym typeface="Poppins"/>
            </a:endParaRPr>
          </a:p>
          <a:p>
            <a:pPr marL="342900" marR="0" lvl="0" indent="-342900" algn="l" rtl="0">
              <a:lnSpc>
                <a:spcPct val="100000"/>
              </a:lnSpc>
              <a:spcBef>
                <a:spcPts val="1200"/>
              </a:spcBef>
              <a:spcAft>
                <a:spcPts val="0"/>
              </a:spcAft>
              <a:buClr>
                <a:schemeClr val="lt1"/>
              </a:buClr>
              <a:buSzPts val="1800"/>
              <a:buFont typeface="Arial" panose="020B0604020202020204" pitchFamily="34" charset="0"/>
              <a:buChar char="•"/>
            </a:pPr>
            <a:r>
              <a:rPr lang="en-US" sz="2000" i="0" u="none" strike="noStrike" cap="none" dirty="0">
                <a:solidFill>
                  <a:schemeClr val="bg1"/>
                </a:solidFill>
                <a:latin typeface="Poppins"/>
                <a:ea typeface="Poppins"/>
                <a:cs typeface="Poppins"/>
                <a:sym typeface="Poppins"/>
              </a:rPr>
              <a:t>Dashboard Preview</a:t>
            </a:r>
            <a:endParaRPr sz="2000" i="0" u="none" strike="noStrike" cap="none" dirty="0">
              <a:solidFill>
                <a:srgbClr val="FFFFFF"/>
              </a:solidFill>
              <a:latin typeface="Poppins"/>
              <a:ea typeface="Poppins"/>
              <a:cs typeface="Poppins"/>
              <a:sym typeface="Poppins"/>
            </a:endParaRPr>
          </a:p>
        </p:txBody>
      </p:sp>
      <p:pic>
        <p:nvPicPr>
          <p:cNvPr id="149" name="Google Shape;149;p2"/>
          <p:cNvPicPr preferRelativeResize="0"/>
          <p:nvPr/>
        </p:nvPicPr>
        <p:blipFill rotWithShape="1">
          <a:blip r:embed="rId3">
            <a:alphaModFix/>
          </a:blip>
          <a:srcRect/>
          <a:stretch/>
        </p:blipFill>
        <p:spPr>
          <a:xfrm>
            <a:off x="8174194" y="2337236"/>
            <a:ext cx="3672184" cy="3672184"/>
          </a:xfrm>
          <a:prstGeom prst="rect">
            <a:avLst/>
          </a:prstGeom>
          <a:noFill/>
          <a:ln>
            <a:noFill/>
          </a:ln>
        </p:spPr>
      </p:pic>
      <p:sp>
        <p:nvSpPr>
          <p:cNvPr id="150" name="Google Shape;150;p2"/>
          <p:cNvSpPr/>
          <p:nvPr/>
        </p:nvSpPr>
        <p:spPr>
          <a:xfrm rot="10800000" flipH="1">
            <a:off x="338396" y="6282907"/>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51" name="Google Shape;151;p2"/>
          <p:cNvSpPr txBox="1">
            <a:spLocks noGrp="1"/>
          </p:cNvSpPr>
          <p:nvPr>
            <p:ph type="sldNum" idx="12"/>
          </p:nvPr>
        </p:nvSpPr>
        <p:spPr>
          <a:xfrm>
            <a:off x="382894" y="6338271"/>
            <a:ext cx="160300" cy="138499"/>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a:t>
            </a:fld>
            <a:endParaRPr sz="900" b="0" i="0" u="none" strike="noStrike" cap="none" dirty="0">
              <a:solidFill>
                <a:srgbClr val="FFFFFF"/>
              </a:solidFill>
              <a:latin typeface="Poppins"/>
              <a:ea typeface="Poppins"/>
              <a:cs typeface="Poppins"/>
              <a:sym typeface="Poppi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1780163" y="4867034"/>
            <a:ext cx="8012558" cy="1825163"/>
          </a:xfrm>
          <a:prstGeom prst="rect">
            <a:avLst/>
          </a:prstGeom>
          <a:solidFill>
            <a:schemeClr val="lt1"/>
          </a:solidFill>
          <a:ln>
            <a:noFill/>
          </a:ln>
        </p:spPr>
        <p:txBody>
          <a:bodyPr spcFirstLastPara="1" wrap="square" lIns="91425" tIns="45700" rIns="91425" bIns="45700" anchor="ctr" anchorCtr="0">
            <a:noAutofit/>
          </a:bodyPr>
          <a:lstStyle/>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Low average order values are frequent.</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Distribution is right-skewed (long tail of high-value orders).</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Multiple order value clusters exist.</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Higher order values are less common.</a:t>
            </a:r>
            <a:endParaRPr sz="12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20</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20</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3" name="Picture 2">
            <a:extLst>
              <a:ext uri="{FF2B5EF4-FFF2-40B4-BE49-F238E27FC236}">
                <a16:creationId xmlns:a16="http://schemas.microsoft.com/office/drawing/2014/main" id="{B8EE0F30-EC03-4ED5-9E9A-ADB8CB5AD6D6}"/>
              </a:ext>
            </a:extLst>
          </p:cNvPr>
          <p:cNvPicPr>
            <a:picLocks noChangeAspect="1"/>
          </p:cNvPicPr>
          <p:nvPr/>
        </p:nvPicPr>
        <p:blipFill>
          <a:blip r:embed="rId3"/>
          <a:stretch>
            <a:fillRect/>
          </a:stretch>
        </p:blipFill>
        <p:spPr>
          <a:xfrm>
            <a:off x="543095" y="1346776"/>
            <a:ext cx="9378145" cy="3103154"/>
          </a:xfrm>
          <a:prstGeom prst="rect">
            <a:avLst/>
          </a:prstGeom>
        </p:spPr>
      </p:pic>
      <p:grpSp>
        <p:nvGrpSpPr>
          <p:cNvPr id="10" name="Group 9">
            <a:extLst>
              <a:ext uri="{FF2B5EF4-FFF2-40B4-BE49-F238E27FC236}">
                <a16:creationId xmlns:a16="http://schemas.microsoft.com/office/drawing/2014/main" id="{4950C65A-5879-4F24-90B5-64366282F28B}"/>
              </a:ext>
            </a:extLst>
          </p:cNvPr>
          <p:cNvGrpSpPr/>
          <p:nvPr/>
        </p:nvGrpSpPr>
        <p:grpSpPr>
          <a:xfrm>
            <a:off x="1210768" y="4449930"/>
            <a:ext cx="1799684" cy="520496"/>
            <a:chOff x="4990288" y="1782720"/>
            <a:chExt cx="1799684" cy="520496"/>
          </a:xfrm>
        </p:grpSpPr>
        <p:pic>
          <p:nvPicPr>
            <p:cNvPr id="11" name="Picture 10">
              <a:extLst>
                <a:ext uri="{FF2B5EF4-FFF2-40B4-BE49-F238E27FC236}">
                  <a16:creationId xmlns:a16="http://schemas.microsoft.com/office/drawing/2014/main" id="{7F378D8A-AA79-4779-ABD5-0E33DF2044A1}"/>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2" name="TextBox 11">
              <a:extLst>
                <a:ext uri="{FF2B5EF4-FFF2-40B4-BE49-F238E27FC236}">
                  <a16:creationId xmlns:a16="http://schemas.microsoft.com/office/drawing/2014/main" id="{AD355348-2153-4E05-AB5A-3DD90DEBF1A7}"/>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3" name="Google Shape;257;g21197e7cf6e_0_97">
            <a:extLst>
              <a:ext uri="{FF2B5EF4-FFF2-40B4-BE49-F238E27FC236}">
                <a16:creationId xmlns:a16="http://schemas.microsoft.com/office/drawing/2014/main" id="{B141D559-8CD7-4408-B94F-8E88E2EC2263}"/>
              </a:ext>
            </a:extLst>
          </p:cNvPr>
          <p:cNvSpPr txBox="1">
            <a:spLocks/>
          </p:cNvSpPr>
          <p:nvPr/>
        </p:nvSpPr>
        <p:spPr>
          <a:xfrm>
            <a:off x="291102" y="361419"/>
            <a:ext cx="8055230"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Average Order Value (AOV) Distribution</a:t>
            </a:r>
          </a:p>
        </p:txBody>
      </p:sp>
    </p:spTree>
    <p:extLst>
      <p:ext uri="{BB962C8B-B14F-4D97-AF65-F5344CB8AC3E}">
        <p14:creationId xmlns:p14="http://schemas.microsoft.com/office/powerpoint/2010/main" val="4784406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3906127" y="4773364"/>
            <a:ext cx="5053047" cy="1788548"/>
          </a:xfrm>
          <a:prstGeom prst="rect">
            <a:avLst/>
          </a:prstGeom>
          <a:solidFill>
            <a:schemeClr val="lt1"/>
          </a:solidFill>
          <a:ln>
            <a:noFill/>
          </a:ln>
        </p:spPr>
        <p:txBody>
          <a:bodyPr spcFirstLastPara="1" wrap="square" lIns="91425" tIns="45700" rIns="91425" bIns="45700" anchor="ctr" anchorCtr="0">
            <a:noAutofit/>
          </a:bodyPr>
          <a:lstStyle/>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California tops revenue &amp; orders.</a:t>
            </a:r>
            <a:br>
              <a:rPr lang="en-GB" sz="1600" dirty="0">
                <a:effectLst/>
                <a:latin typeface="Poppins" panose="020B0604020202020204" charset="0"/>
                <a:cs typeface="Poppins" panose="020B0604020202020204" charset="0"/>
              </a:rPr>
            </a:b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IL, FL, TX: High in both.</a:t>
            </a:r>
            <a:br>
              <a:rPr lang="en-GB" sz="1600" dirty="0">
                <a:effectLst/>
                <a:latin typeface="Poppins" panose="020B0604020202020204" charset="0"/>
                <a:cs typeface="Poppins" panose="020B0604020202020204" charset="0"/>
              </a:rPr>
            </a:b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Revenue &amp; orders linked.</a:t>
            </a:r>
            <a:br>
              <a:rPr lang="en-GB" sz="1600" dirty="0">
                <a:effectLst/>
                <a:latin typeface="Poppins" panose="020B0604020202020204" charset="0"/>
                <a:cs typeface="Poppins" panose="020B0604020202020204" charset="0"/>
              </a:rPr>
            </a:b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Other top states: Lower contribution.</a:t>
            </a:r>
            <a:endParaRPr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21</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21</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9" name="Picture 8">
            <a:extLst>
              <a:ext uri="{FF2B5EF4-FFF2-40B4-BE49-F238E27FC236}">
                <a16:creationId xmlns:a16="http://schemas.microsoft.com/office/drawing/2014/main" id="{47056D5B-1778-4561-9D36-03824E06DDF8}"/>
              </a:ext>
            </a:extLst>
          </p:cNvPr>
          <p:cNvPicPr>
            <a:picLocks noChangeAspect="1"/>
          </p:cNvPicPr>
          <p:nvPr/>
        </p:nvPicPr>
        <p:blipFill>
          <a:blip r:embed="rId3"/>
          <a:stretch>
            <a:fillRect/>
          </a:stretch>
        </p:blipFill>
        <p:spPr>
          <a:xfrm>
            <a:off x="0" y="1486677"/>
            <a:ext cx="5937425" cy="2780523"/>
          </a:xfrm>
          <a:prstGeom prst="rect">
            <a:avLst/>
          </a:prstGeom>
        </p:spPr>
      </p:pic>
      <p:pic>
        <p:nvPicPr>
          <p:cNvPr id="11" name="Picture 10">
            <a:extLst>
              <a:ext uri="{FF2B5EF4-FFF2-40B4-BE49-F238E27FC236}">
                <a16:creationId xmlns:a16="http://schemas.microsoft.com/office/drawing/2014/main" id="{F4442AF9-F0AB-426C-8214-7FC6B1823151}"/>
              </a:ext>
            </a:extLst>
          </p:cNvPr>
          <p:cNvPicPr>
            <a:picLocks noChangeAspect="1"/>
          </p:cNvPicPr>
          <p:nvPr/>
        </p:nvPicPr>
        <p:blipFill>
          <a:blip r:embed="rId4"/>
          <a:stretch>
            <a:fillRect/>
          </a:stretch>
        </p:blipFill>
        <p:spPr>
          <a:xfrm>
            <a:off x="6255600" y="1427876"/>
            <a:ext cx="5936400" cy="2839324"/>
          </a:xfrm>
          <a:prstGeom prst="rect">
            <a:avLst/>
          </a:prstGeom>
        </p:spPr>
      </p:pic>
      <p:grpSp>
        <p:nvGrpSpPr>
          <p:cNvPr id="16" name="Group 15">
            <a:extLst>
              <a:ext uri="{FF2B5EF4-FFF2-40B4-BE49-F238E27FC236}">
                <a16:creationId xmlns:a16="http://schemas.microsoft.com/office/drawing/2014/main" id="{BCD832DA-6837-43BD-BCA8-DC3C64AEA851}"/>
              </a:ext>
            </a:extLst>
          </p:cNvPr>
          <p:cNvGrpSpPr/>
          <p:nvPr/>
        </p:nvGrpSpPr>
        <p:grpSpPr>
          <a:xfrm>
            <a:off x="2301063" y="4647840"/>
            <a:ext cx="1799684" cy="520496"/>
            <a:chOff x="4990288" y="1782720"/>
            <a:chExt cx="1799684" cy="520496"/>
          </a:xfrm>
        </p:grpSpPr>
        <p:pic>
          <p:nvPicPr>
            <p:cNvPr id="17" name="Picture 16">
              <a:extLst>
                <a:ext uri="{FF2B5EF4-FFF2-40B4-BE49-F238E27FC236}">
                  <a16:creationId xmlns:a16="http://schemas.microsoft.com/office/drawing/2014/main" id="{27227694-6406-4F94-AE9A-63F102BD4FCF}"/>
                </a:ext>
              </a:extLst>
            </p:cNvPr>
            <p:cNvPicPr>
              <a:picLocks noChangeAspect="1"/>
            </p:cNvPicPr>
            <p:nvPr/>
          </p:nvPicPr>
          <p:blipFill>
            <a:blip r:embed="rId5"/>
            <a:stretch>
              <a:fillRect/>
            </a:stretch>
          </p:blipFill>
          <p:spPr>
            <a:xfrm>
              <a:off x="4990288" y="1782720"/>
              <a:ext cx="520496" cy="520496"/>
            </a:xfrm>
            <a:prstGeom prst="rect">
              <a:avLst/>
            </a:prstGeom>
          </p:spPr>
        </p:pic>
        <p:sp>
          <p:nvSpPr>
            <p:cNvPr id="18" name="TextBox 17">
              <a:extLst>
                <a:ext uri="{FF2B5EF4-FFF2-40B4-BE49-F238E27FC236}">
                  <a16:creationId xmlns:a16="http://schemas.microsoft.com/office/drawing/2014/main" id="{9FB709D9-5EFD-427F-93EB-E673E405FB1D}"/>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2" name="Google Shape;257;g21197e7cf6e_0_97">
            <a:extLst>
              <a:ext uri="{FF2B5EF4-FFF2-40B4-BE49-F238E27FC236}">
                <a16:creationId xmlns:a16="http://schemas.microsoft.com/office/drawing/2014/main" id="{6E04CD2A-9940-40FB-B232-1212B8ECF12B}"/>
              </a:ext>
            </a:extLst>
          </p:cNvPr>
          <p:cNvSpPr txBox="1">
            <a:spLocks/>
          </p:cNvSpPr>
          <p:nvPr/>
        </p:nvSpPr>
        <p:spPr>
          <a:xfrm>
            <a:off x="291102" y="361419"/>
            <a:ext cx="9018268"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Top State Performance: Revenue vs. Orders</a:t>
            </a:r>
          </a:p>
        </p:txBody>
      </p:sp>
    </p:spTree>
    <p:extLst>
      <p:ext uri="{BB962C8B-B14F-4D97-AF65-F5344CB8AC3E}">
        <p14:creationId xmlns:p14="http://schemas.microsoft.com/office/powerpoint/2010/main" val="7656880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1760707" y="5069452"/>
            <a:ext cx="9231548" cy="1498059"/>
          </a:xfrm>
          <a:prstGeom prst="rect">
            <a:avLst/>
          </a:prstGeom>
          <a:solidFill>
            <a:schemeClr val="lt1"/>
          </a:solidFill>
          <a:ln>
            <a:noFill/>
          </a:ln>
        </p:spPr>
        <p:txBody>
          <a:bodyPr spcFirstLastPara="1" wrap="square" lIns="91425" tIns="45700" rIns="91425" bIns="45700" anchor="ctr" anchorCtr="0">
            <a:noAutofit/>
          </a:bodyPr>
          <a:lstStyle/>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Aibox Company leads significantly as the top revenue generator.</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Bottom 10 customers generate substantially less revenue (around $4-5M).</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Revenue concentration: Top customers drive a disproportionate share.</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Large gap: Exists between the revenue of top and bottom tier customers.</a:t>
            </a:r>
            <a:endParaRPr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22</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22</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3" name="Picture 2">
            <a:extLst>
              <a:ext uri="{FF2B5EF4-FFF2-40B4-BE49-F238E27FC236}">
                <a16:creationId xmlns:a16="http://schemas.microsoft.com/office/drawing/2014/main" id="{34210F9D-79F3-4B8A-AC76-796B0F602BC6}"/>
              </a:ext>
            </a:extLst>
          </p:cNvPr>
          <p:cNvPicPr>
            <a:picLocks noChangeAspect="1"/>
          </p:cNvPicPr>
          <p:nvPr/>
        </p:nvPicPr>
        <p:blipFill>
          <a:blip r:embed="rId3"/>
          <a:stretch>
            <a:fillRect/>
          </a:stretch>
        </p:blipFill>
        <p:spPr>
          <a:xfrm>
            <a:off x="249572" y="1317606"/>
            <a:ext cx="11421318" cy="3415129"/>
          </a:xfrm>
          <a:prstGeom prst="rect">
            <a:avLst/>
          </a:prstGeom>
        </p:spPr>
      </p:pic>
      <p:grpSp>
        <p:nvGrpSpPr>
          <p:cNvPr id="15" name="Group 14">
            <a:extLst>
              <a:ext uri="{FF2B5EF4-FFF2-40B4-BE49-F238E27FC236}">
                <a16:creationId xmlns:a16="http://schemas.microsoft.com/office/drawing/2014/main" id="{3BEE92BF-EDF0-43AD-84EB-6B78097D0AE5}"/>
              </a:ext>
            </a:extLst>
          </p:cNvPr>
          <p:cNvGrpSpPr/>
          <p:nvPr/>
        </p:nvGrpSpPr>
        <p:grpSpPr>
          <a:xfrm>
            <a:off x="700392" y="4809204"/>
            <a:ext cx="1799684" cy="520496"/>
            <a:chOff x="4990288" y="1782720"/>
            <a:chExt cx="1799684" cy="520496"/>
          </a:xfrm>
        </p:grpSpPr>
        <p:pic>
          <p:nvPicPr>
            <p:cNvPr id="16" name="Picture 15">
              <a:extLst>
                <a:ext uri="{FF2B5EF4-FFF2-40B4-BE49-F238E27FC236}">
                  <a16:creationId xmlns:a16="http://schemas.microsoft.com/office/drawing/2014/main" id="{805499F1-5CF7-482E-9CC3-85D032E64813}"/>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7" name="TextBox 16">
              <a:extLst>
                <a:ext uri="{FF2B5EF4-FFF2-40B4-BE49-F238E27FC236}">
                  <a16:creationId xmlns:a16="http://schemas.microsoft.com/office/drawing/2014/main" id="{F3DBDAF9-3B3E-479B-8CE3-C15C29F0998F}"/>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1" name="Google Shape;257;g21197e7cf6e_0_97">
            <a:extLst>
              <a:ext uri="{FF2B5EF4-FFF2-40B4-BE49-F238E27FC236}">
                <a16:creationId xmlns:a16="http://schemas.microsoft.com/office/drawing/2014/main" id="{2449E120-C251-406B-9222-741B21FC9E12}"/>
              </a:ext>
            </a:extLst>
          </p:cNvPr>
          <p:cNvSpPr txBox="1">
            <a:spLocks/>
          </p:cNvSpPr>
          <p:nvPr/>
        </p:nvSpPr>
        <p:spPr>
          <a:xfrm>
            <a:off x="291102" y="361419"/>
            <a:ext cx="8959902"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Top and Bottom 10 Customers by Revenue</a:t>
            </a:r>
          </a:p>
        </p:txBody>
      </p:sp>
    </p:spTree>
    <p:extLst>
      <p:ext uri="{BB962C8B-B14F-4D97-AF65-F5344CB8AC3E}">
        <p14:creationId xmlns:p14="http://schemas.microsoft.com/office/powerpoint/2010/main" val="9317203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6623700" y="2582579"/>
            <a:ext cx="5428870" cy="2570446"/>
          </a:xfrm>
          <a:prstGeom prst="rect">
            <a:avLst/>
          </a:prstGeom>
          <a:solidFill>
            <a:schemeClr val="lt1"/>
          </a:solidFill>
          <a:ln>
            <a:noFill/>
          </a:ln>
        </p:spPr>
        <p:txBody>
          <a:bodyPr spcFirstLastPara="1" wrap="square" lIns="91425" tIns="45700" rIns="91425" bIns="45700" anchor="ctr" anchorCtr="0">
            <a:noAutofit/>
          </a:bodyPr>
          <a:lstStyle/>
          <a:p>
            <a:pPr marR="0" lvl="0" rtl="0">
              <a:lnSpc>
                <a:spcPct val="100000"/>
              </a:lnSpc>
              <a:spcBef>
                <a:spcPts val="0"/>
              </a:spcBef>
              <a:spcAft>
                <a:spcPts val="0"/>
              </a:spcAft>
              <a:buClr>
                <a:srgbClr val="000000"/>
              </a:buClr>
              <a:buSzPts val="1800"/>
            </a:pPr>
            <a:endParaRPr lang="en-GB" sz="1600" dirty="0">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Those Uniform 35–40 % margins confirm strong, consistent pricing and cost control.</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&gt;$10 M clients with &lt;36 % margins reveal discounting hotspots—re evaluate large‑account terms.</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endParaRPr lang="en-GB" sz="1600" dirty="0">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$6–9 M clients with &gt;40 % margins are high‑value candidates for targeted upsell.</a:t>
            </a:r>
            <a:endParaRPr lang="en-GB" sz="12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23</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23</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5" name="Picture 4">
            <a:extLst>
              <a:ext uri="{FF2B5EF4-FFF2-40B4-BE49-F238E27FC236}">
                <a16:creationId xmlns:a16="http://schemas.microsoft.com/office/drawing/2014/main" id="{FE61AE86-902E-4FC1-B17C-07D7F22741FE}"/>
              </a:ext>
            </a:extLst>
          </p:cNvPr>
          <p:cNvPicPr>
            <a:picLocks noChangeAspect="1"/>
          </p:cNvPicPr>
          <p:nvPr/>
        </p:nvPicPr>
        <p:blipFill>
          <a:blip r:embed="rId3"/>
          <a:srcRect/>
          <a:stretch/>
        </p:blipFill>
        <p:spPr>
          <a:xfrm>
            <a:off x="351173" y="1606883"/>
            <a:ext cx="6017105" cy="4107732"/>
          </a:xfrm>
          <a:prstGeom prst="rect">
            <a:avLst/>
          </a:prstGeom>
        </p:spPr>
      </p:pic>
      <p:grpSp>
        <p:nvGrpSpPr>
          <p:cNvPr id="10" name="Group 9">
            <a:extLst>
              <a:ext uri="{FF2B5EF4-FFF2-40B4-BE49-F238E27FC236}">
                <a16:creationId xmlns:a16="http://schemas.microsoft.com/office/drawing/2014/main" id="{0424FEB4-C23A-4F5C-94D6-30B974864E0F}"/>
              </a:ext>
            </a:extLst>
          </p:cNvPr>
          <p:cNvGrpSpPr/>
          <p:nvPr/>
        </p:nvGrpSpPr>
        <p:grpSpPr>
          <a:xfrm>
            <a:off x="6524448" y="1904839"/>
            <a:ext cx="1799684" cy="520496"/>
            <a:chOff x="4990288" y="1782720"/>
            <a:chExt cx="1799684" cy="520496"/>
          </a:xfrm>
        </p:grpSpPr>
        <p:pic>
          <p:nvPicPr>
            <p:cNvPr id="11" name="Picture 10">
              <a:extLst>
                <a:ext uri="{FF2B5EF4-FFF2-40B4-BE49-F238E27FC236}">
                  <a16:creationId xmlns:a16="http://schemas.microsoft.com/office/drawing/2014/main" id="{9138E342-C826-4674-9A13-CE9AC70D120F}"/>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2" name="TextBox 11">
              <a:extLst>
                <a:ext uri="{FF2B5EF4-FFF2-40B4-BE49-F238E27FC236}">
                  <a16:creationId xmlns:a16="http://schemas.microsoft.com/office/drawing/2014/main" id="{796A52B8-5099-4B1B-83C9-3818EE103ED2}"/>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3" name="Rectangle 12">
            <a:extLst>
              <a:ext uri="{FF2B5EF4-FFF2-40B4-BE49-F238E27FC236}">
                <a16:creationId xmlns:a16="http://schemas.microsoft.com/office/drawing/2014/main" id="{EC5A6E02-D1B8-42AC-A6A9-D169FAEE931F}"/>
              </a:ext>
            </a:extLst>
          </p:cNvPr>
          <p:cNvSpPr/>
          <p:nvPr/>
        </p:nvSpPr>
        <p:spPr>
          <a:xfrm>
            <a:off x="4844374" y="6157609"/>
            <a:ext cx="2422188" cy="37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Google Shape;257;g21197e7cf6e_0_97">
            <a:extLst>
              <a:ext uri="{FF2B5EF4-FFF2-40B4-BE49-F238E27FC236}">
                <a16:creationId xmlns:a16="http://schemas.microsoft.com/office/drawing/2014/main" id="{EC3F2E8A-CC3A-44EC-BB95-D0A91F6B51B8}"/>
              </a:ext>
            </a:extLst>
          </p:cNvPr>
          <p:cNvSpPr txBox="1">
            <a:spLocks/>
          </p:cNvSpPr>
          <p:nvPr/>
        </p:nvSpPr>
        <p:spPr>
          <a:xfrm>
            <a:off x="291102" y="361419"/>
            <a:ext cx="10360685"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Customer Segmentation: Revenue vs. Profit Margin</a:t>
            </a:r>
          </a:p>
        </p:txBody>
      </p:sp>
    </p:spTree>
    <p:extLst>
      <p:ext uri="{BB962C8B-B14F-4D97-AF65-F5344CB8AC3E}">
        <p14:creationId xmlns:p14="http://schemas.microsoft.com/office/powerpoint/2010/main" val="5502057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6371616" y="2271057"/>
            <a:ext cx="5680953" cy="3701118"/>
          </a:xfrm>
          <a:prstGeom prst="rect">
            <a:avLst/>
          </a:prstGeom>
          <a:solidFill>
            <a:schemeClr val="lt1"/>
          </a:solidFill>
          <a:ln>
            <a:noFill/>
          </a:ln>
        </p:spPr>
        <p:txBody>
          <a:bodyPr spcFirstLastPara="1" wrap="square" lIns="91425" tIns="45700" rIns="91425" bIns="45700" anchor="ctr" anchorCtr="0">
            <a:noAutofit/>
          </a:bodyPr>
          <a:lstStyle/>
          <a:p>
            <a:pPr marR="0" lvl="0" rtl="0">
              <a:lnSpc>
                <a:spcPct val="100000"/>
              </a:lnSpc>
              <a:spcBef>
                <a:spcPts val="0"/>
              </a:spcBef>
              <a:spcAft>
                <a:spcPts val="0"/>
              </a:spcAft>
              <a:buClr>
                <a:srgbClr val="000000"/>
              </a:buClr>
              <a:buSzPts val="1800"/>
            </a:pPr>
            <a:endParaRPr lang="en-GB" sz="1600" dirty="0">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Unit price is the primary driver, showing very strong correlations with cost (0.94), revenue (0.91) and profit (0.79).</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Revenue &amp; profit maintain a high link (0.87), underscoring direct profitability gains.</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Quantity’s impact is minimal (≤ 0.34 vs. financials), indicating volume plays a secondary role.</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Cost vs. profit correlation (0.58) is moderate, suggesting margin improvement focus should center on pricing.</a:t>
            </a:r>
            <a:endParaRPr lang="en-GB"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24</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24</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3" name="Picture 2">
            <a:extLst>
              <a:ext uri="{FF2B5EF4-FFF2-40B4-BE49-F238E27FC236}">
                <a16:creationId xmlns:a16="http://schemas.microsoft.com/office/drawing/2014/main" id="{248D07D7-4FC1-4A7A-B1B8-B1F2DA259A87}"/>
              </a:ext>
            </a:extLst>
          </p:cNvPr>
          <p:cNvPicPr>
            <a:picLocks noChangeAspect="1"/>
          </p:cNvPicPr>
          <p:nvPr/>
        </p:nvPicPr>
        <p:blipFill>
          <a:blip r:embed="rId3"/>
          <a:srcRect/>
          <a:stretch/>
        </p:blipFill>
        <p:spPr>
          <a:xfrm>
            <a:off x="351173" y="1954510"/>
            <a:ext cx="5620905" cy="3834600"/>
          </a:xfrm>
          <a:prstGeom prst="rect">
            <a:avLst/>
          </a:prstGeom>
        </p:spPr>
      </p:pic>
      <p:grpSp>
        <p:nvGrpSpPr>
          <p:cNvPr id="10" name="Group 9">
            <a:extLst>
              <a:ext uri="{FF2B5EF4-FFF2-40B4-BE49-F238E27FC236}">
                <a16:creationId xmlns:a16="http://schemas.microsoft.com/office/drawing/2014/main" id="{870D0C5A-2E0A-43BA-9EB1-CACEBF500ACA}"/>
              </a:ext>
            </a:extLst>
          </p:cNvPr>
          <p:cNvGrpSpPr/>
          <p:nvPr/>
        </p:nvGrpSpPr>
        <p:grpSpPr>
          <a:xfrm>
            <a:off x="6219924" y="1750561"/>
            <a:ext cx="1799684" cy="520496"/>
            <a:chOff x="4990288" y="1782720"/>
            <a:chExt cx="1799684" cy="520496"/>
          </a:xfrm>
        </p:grpSpPr>
        <p:pic>
          <p:nvPicPr>
            <p:cNvPr id="11" name="Picture 10">
              <a:extLst>
                <a:ext uri="{FF2B5EF4-FFF2-40B4-BE49-F238E27FC236}">
                  <a16:creationId xmlns:a16="http://schemas.microsoft.com/office/drawing/2014/main" id="{C04FD692-7C1E-426B-A1A9-D42082D36522}"/>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2" name="TextBox 11">
              <a:extLst>
                <a:ext uri="{FF2B5EF4-FFF2-40B4-BE49-F238E27FC236}">
                  <a16:creationId xmlns:a16="http://schemas.microsoft.com/office/drawing/2014/main" id="{738E0E32-AD2E-402F-B026-4576898C4118}"/>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6" name="Rectangle 5">
            <a:extLst>
              <a:ext uri="{FF2B5EF4-FFF2-40B4-BE49-F238E27FC236}">
                <a16:creationId xmlns:a16="http://schemas.microsoft.com/office/drawing/2014/main" id="{D8594DA7-4735-457A-AD22-C8533C973609}"/>
              </a:ext>
            </a:extLst>
          </p:cNvPr>
          <p:cNvSpPr/>
          <p:nvPr/>
        </p:nvSpPr>
        <p:spPr>
          <a:xfrm>
            <a:off x="4844374" y="6157609"/>
            <a:ext cx="2422188" cy="37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Google Shape;257;g21197e7cf6e_0_97">
            <a:extLst>
              <a:ext uri="{FF2B5EF4-FFF2-40B4-BE49-F238E27FC236}">
                <a16:creationId xmlns:a16="http://schemas.microsoft.com/office/drawing/2014/main" id="{930A99F3-207D-43B4-9CC7-150443490A66}"/>
              </a:ext>
            </a:extLst>
          </p:cNvPr>
          <p:cNvSpPr txBox="1">
            <a:spLocks/>
          </p:cNvSpPr>
          <p:nvPr/>
        </p:nvSpPr>
        <p:spPr>
          <a:xfrm>
            <a:off x="291102" y="361419"/>
            <a:ext cx="8813987"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Correlation Heatmap of Numeric Features</a:t>
            </a:r>
          </a:p>
        </p:txBody>
      </p:sp>
    </p:spTree>
    <p:extLst>
      <p:ext uri="{BB962C8B-B14F-4D97-AF65-F5344CB8AC3E}">
        <p14:creationId xmlns:p14="http://schemas.microsoft.com/office/powerpoint/2010/main" val="1769928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pic>
        <p:nvPicPr>
          <p:cNvPr id="327" name="Google Shape;327;g21197e7cf6e_0_204"/>
          <p:cNvPicPr preferRelativeResize="0"/>
          <p:nvPr/>
        </p:nvPicPr>
        <p:blipFill>
          <a:blip r:embed="rId3"/>
          <a:srcRect t="7812" b="7812"/>
          <a:stretch/>
        </p:blipFill>
        <p:spPr>
          <a:xfrm>
            <a:off x="0" y="0"/>
            <a:ext cx="12192000" cy="6858001"/>
          </a:xfrm>
          <a:prstGeom prst="rect">
            <a:avLst/>
          </a:prstGeom>
          <a:noFill/>
          <a:ln>
            <a:noFill/>
          </a:ln>
        </p:spPr>
      </p:pic>
      <p:sp>
        <p:nvSpPr>
          <p:cNvPr id="328" name="Google Shape;328;g21197e7cf6e_0_204"/>
          <p:cNvSpPr txBox="1">
            <a:spLocks noGrp="1"/>
          </p:cNvSpPr>
          <p:nvPr>
            <p:ph type="title"/>
          </p:nvPr>
        </p:nvSpPr>
        <p:spPr>
          <a:xfrm>
            <a:off x="533400" y="-697772"/>
            <a:ext cx="6168300" cy="948300"/>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329" name="Google Shape;329;g21197e7cf6e_0_204"/>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0" name="Google Shape;330;g21197e7cf6e_0_20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25</a:t>
            </a:fld>
            <a:endParaRPr sz="900" b="0" i="0" u="none" strike="noStrike" cap="none">
              <a:solidFill>
                <a:srgbClr val="FFFFFF"/>
              </a:solidFill>
              <a:latin typeface="Poppins"/>
              <a:ea typeface="Poppins"/>
              <a:cs typeface="Poppins"/>
              <a:sym typeface="Poppins"/>
            </a:endParaRPr>
          </a:p>
        </p:txBody>
      </p:sp>
      <p:sp>
        <p:nvSpPr>
          <p:cNvPr id="331" name="Google Shape;331;g21197e7cf6e_0_204"/>
          <p:cNvSpPr/>
          <p:nvPr/>
        </p:nvSpPr>
        <p:spPr>
          <a:xfrm>
            <a:off x="0" y="2547468"/>
            <a:ext cx="7222500" cy="2325600"/>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2" name="Google Shape;332;g21197e7cf6e_0_204"/>
          <p:cNvSpPr txBox="1"/>
          <p:nvPr/>
        </p:nvSpPr>
        <p:spPr>
          <a:xfrm>
            <a:off x="533400" y="3451325"/>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dirty="0">
                <a:solidFill>
                  <a:srgbClr val="FFFFFF"/>
                </a:solidFill>
                <a:latin typeface="Poppins"/>
                <a:ea typeface="Poppins"/>
                <a:cs typeface="Poppins"/>
                <a:sym typeface="Poppins"/>
              </a:rPr>
              <a:t>Key Insights</a:t>
            </a:r>
            <a:endParaRPr sz="2800" b="0" i="0" u="none" strike="noStrike" cap="none" dirty="0">
              <a:solidFill>
                <a:srgbClr val="FFFFFF"/>
              </a:solidFill>
              <a:latin typeface="Poppins"/>
              <a:ea typeface="Poppins"/>
              <a:cs typeface="Poppins"/>
              <a:sym typeface="Poppins"/>
            </a:endParaRPr>
          </a:p>
        </p:txBody>
      </p:sp>
      <p:pic>
        <p:nvPicPr>
          <p:cNvPr id="333" name="Google Shape;333;g21197e7cf6e_0_204"/>
          <p:cNvPicPr preferRelativeResize="0"/>
          <p:nvPr/>
        </p:nvPicPr>
        <p:blipFill rotWithShape="1">
          <a:blip r:embed="rId4">
            <a:alphaModFix/>
          </a:blip>
          <a:srcRect/>
          <a:stretch/>
        </p:blipFill>
        <p:spPr>
          <a:xfrm>
            <a:off x="533400" y="2835734"/>
            <a:ext cx="518323" cy="51832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26</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26</a:t>
            </a:fld>
            <a:endParaRPr sz="900" b="0" i="0" u="none" strike="noStrike" cap="none">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4" name="TextBox 3">
            <a:extLst>
              <a:ext uri="{FF2B5EF4-FFF2-40B4-BE49-F238E27FC236}">
                <a16:creationId xmlns:a16="http://schemas.microsoft.com/office/drawing/2014/main" id="{57FF0907-75F7-4D14-9B2A-616F6EC8DD1E}"/>
              </a:ext>
            </a:extLst>
          </p:cNvPr>
          <p:cNvSpPr txBox="1"/>
          <p:nvPr/>
        </p:nvSpPr>
        <p:spPr>
          <a:xfrm>
            <a:off x="761819" y="1891715"/>
            <a:ext cx="11084560" cy="3139321"/>
          </a:xfrm>
          <a:prstGeom prst="rect">
            <a:avLst/>
          </a:prstGeom>
          <a:noFill/>
        </p:spPr>
        <p:txBody>
          <a:bodyPr wrap="square" rtlCol="0">
            <a:spAutoFit/>
          </a:bodyPr>
          <a:lstStyle/>
          <a:p>
            <a:r>
              <a:rPr lang="en-GB" sz="1800" dirty="0">
                <a:effectLst/>
                <a:latin typeface="Poppins" panose="020B0604020202020204" charset="0"/>
                <a:cs typeface="Poppins" panose="020B0604020202020204" charset="0"/>
              </a:rPr>
              <a:t>Pronounced Seasonality: January revenues average $124 M, dipping to $95 M in April.</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SKU Concentration: Products 26 &amp; 25 together drive ~25 % of total sales.</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Channel Trade‑Off: Wholesale captures 54 % of volume; Export leads with ~</a:t>
            </a:r>
            <a:r>
              <a:rPr lang="en-GB" sz="1800" dirty="0">
                <a:latin typeface="Poppins" panose="020B0604020202020204" charset="0"/>
                <a:cs typeface="Poppins" panose="020B0604020202020204" charset="0"/>
              </a:rPr>
              <a:t>38</a:t>
            </a:r>
            <a:r>
              <a:rPr lang="en-GB" sz="1800" dirty="0">
                <a:effectLst/>
                <a:latin typeface="Poppins" panose="020B0604020202020204" charset="0"/>
                <a:cs typeface="Poppins" panose="020B0604020202020204" charset="0"/>
              </a:rPr>
              <a:t> % average margin.</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Geographic Dominance: California alone logs 7.6K orders ($230 M); the West region shows the largest swings.</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Aibox Company and State Ltd are the most valuable customers in terms of Revenue.</a:t>
            </a:r>
            <a:endParaRPr lang="en-IN" sz="1800" dirty="0">
              <a:latin typeface="Poppins" panose="020B0604020202020204" charset="0"/>
              <a:cs typeface="Poppins" panose="020B0604020202020204" charset="0"/>
            </a:endParaRPr>
          </a:p>
        </p:txBody>
      </p:sp>
      <p:sp>
        <p:nvSpPr>
          <p:cNvPr id="14" name="Oval 13">
            <a:extLst>
              <a:ext uri="{FF2B5EF4-FFF2-40B4-BE49-F238E27FC236}">
                <a16:creationId xmlns:a16="http://schemas.microsoft.com/office/drawing/2014/main" id="{353109F4-10B3-441A-97F7-381BC24E7883}"/>
              </a:ext>
            </a:extLst>
          </p:cNvPr>
          <p:cNvSpPr/>
          <p:nvPr/>
        </p:nvSpPr>
        <p:spPr>
          <a:xfrm>
            <a:off x="527390" y="4759116"/>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a16="http://schemas.microsoft.com/office/drawing/2014/main" id="{64E0663E-C064-41DE-A025-E5D03F06F96E}"/>
              </a:ext>
            </a:extLst>
          </p:cNvPr>
          <p:cNvSpPr/>
          <p:nvPr/>
        </p:nvSpPr>
        <p:spPr>
          <a:xfrm>
            <a:off x="512525" y="3941560"/>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5498EDB6-D906-4919-84C8-05A8BFB0C35F}"/>
              </a:ext>
            </a:extLst>
          </p:cNvPr>
          <p:cNvSpPr/>
          <p:nvPr/>
        </p:nvSpPr>
        <p:spPr>
          <a:xfrm>
            <a:off x="527771" y="3124005"/>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a:extLst>
              <a:ext uri="{FF2B5EF4-FFF2-40B4-BE49-F238E27FC236}">
                <a16:creationId xmlns:a16="http://schemas.microsoft.com/office/drawing/2014/main" id="{A1858F85-53B7-46EF-A995-0E1C7217880C}"/>
              </a:ext>
            </a:extLst>
          </p:cNvPr>
          <p:cNvSpPr/>
          <p:nvPr/>
        </p:nvSpPr>
        <p:spPr>
          <a:xfrm>
            <a:off x="527390" y="1996499"/>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Oval 17">
            <a:extLst>
              <a:ext uri="{FF2B5EF4-FFF2-40B4-BE49-F238E27FC236}">
                <a16:creationId xmlns:a16="http://schemas.microsoft.com/office/drawing/2014/main" id="{D548245C-3A20-459A-92C5-AF9BAE8FAC8A}"/>
              </a:ext>
            </a:extLst>
          </p:cNvPr>
          <p:cNvSpPr/>
          <p:nvPr/>
        </p:nvSpPr>
        <p:spPr>
          <a:xfrm>
            <a:off x="527390" y="2547301"/>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C2890132-0527-4A5E-83E8-2C03B1F118FF}"/>
              </a:ext>
            </a:extLst>
          </p:cNvPr>
          <p:cNvSpPr txBox="1"/>
          <p:nvPr/>
        </p:nvSpPr>
        <p:spPr>
          <a:xfrm>
            <a:off x="4164848" y="304790"/>
            <a:ext cx="2935321" cy="584775"/>
          </a:xfrm>
          <a:prstGeom prst="rect">
            <a:avLst/>
          </a:prstGeom>
          <a:noFill/>
        </p:spPr>
        <p:txBody>
          <a:bodyPr wrap="square">
            <a:spAutoFit/>
          </a:bodyPr>
          <a:lstStyle/>
          <a:p>
            <a:r>
              <a:rPr kumimoji="0" lang="en-IN" sz="3200" b="1" i="0" u="none" strike="noStrike" kern="0" cap="none" spc="0" normalizeH="0" baseline="0" noProof="0" dirty="0">
                <a:ln>
                  <a:noFill/>
                </a:ln>
                <a:solidFill>
                  <a:srgbClr val="000000">
                    <a:lumMod val="65000"/>
                    <a:lumOff val="35000"/>
                  </a:srgbClr>
                </a:solidFill>
                <a:effectLst/>
                <a:uLnTx/>
                <a:uFillTx/>
                <a:latin typeface="Poppins"/>
                <a:cs typeface="Poppins"/>
                <a:sym typeface="Poppins"/>
              </a:rPr>
              <a:t>Key Insights</a:t>
            </a:r>
            <a:endParaRPr lang="en-IN" dirty="0"/>
          </a:p>
        </p:txBody>
      </p:sp>
      <p:pic>
        <p:nvPicPr>
          <p:cNvPr id="3" name="Picture 2">
            <a:extLst>
              <a:ext uri="{FF2B5EF4-FFF2-40B4-BE49-F238E27FC236}">
                <a16:creationId xmlns:a16="http://schemas.microsoft.com/office/drawing/2014/main" id="{6F5CE90D-841B-42FE-80FE-A63ABB2897FF}"/>
              </a:ext>
            </a:extLst>
          </p:cNvPr>
          <p:cNvPicPr>
            <a:picLocks noChangeAspect="1"/>
          </p:cNvPicPr>
          <p:nvPr/>
        </p:nvPicPr>
        <p:blipFill>
          <a:blip r:embed="rId5"/>
          <a:stretch>
            <a:fillRect/>
          </a:stretch>
        </p:blipFill>
        <p:spPr>
          <a:xfrm>
            <a:off x="6910389" y="304790"/>
            <a:ext cx="622911" cy="517347"/>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pic>
        <p:nvPicPr>
          <p:cNvPr id="327" name="Google Shape;327;g21197e7cf6e_0_204"/>
          <p:cNvPicPr preferRelativeResize="0"/>
          <p:nvPr/>
        </p:nvPicPr>
        <p:blipFill>
          <a:blip r:embed="rId3"/>
          <a:srcRect t="7812" b="7812"/>
          <a:stretch/>
        </p:blipFill>
        <p:spPr>
          <a:xfrm>
            <a:off x="0" y="0"/>
            <a:ext cx="12192000" cy="6858001"/>
          </a:xfrm>
          <a:prstGeom prst="rect">
            <a:avLst/>
          </a:prstGeom>
          <a:noFill/>
          <a:ln>
            <a:noFill/>
          </a:ln>
        </p:spPr>
      </p:pic>
      <p:sp>
        <p:nvSpPr>
          <p:cNvPr id="328" name="Google Shape;328;g21197e7cf6e_0_204"/>
          <p:cNvSpPr txBox="1">
            <a:spLocks noGrp="1"/>
          </p:cNvSpPr>
          <p:nvPr>
            <p:ph type="title"/>
          </p:nvPr>
        </p:nvSpPr>
        <p:spPr>
          <a:xfrm>
            <a:off x="533400" y="-697772"/>
            <a:ext cx="6168300" cy="948300"/>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329" name="Google Shape;329;g21197e7cf6e_0_204"/>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0" name="Google Shape;330;g21197e7cf6e_0_20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27</a:t>
            </a:fld>
            <a:endParaRPr sz="900" b="0" i="0" u="none" strike="noStrike" cap="none">
              <a:solidFill>
                <a:srgbClr val="FFFFFF"/>
              </a:solidFill>
              <a:latin typeface="Poppins"/>
              <a:ea typeface="Poppins"/>
              <a:cs typeface="Poppins"/>
              <a:sym typeface="Poppins"/>
            </a:endParaRPr>
          </a:p>
        </p:txBody>
      </p:sp>
      <p:sp>
        <p:nvSpPr>
          <p:cNvPr id="331" name="Google Shape;331;g21197e7cf6e_0_204"/>
          <p:cNvSpPr/>
          <p:nvPr/>
        </p:nvSpPr>
        <p:spPr>
          <a:xfrm>
            <a:off x="0" y="2547468"/>
            <a:ext cx="7222500" cy="2325600"/>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2" name="Google Shape;332;g21197e7cf6e_0_204"/>
          <p:cNvSpPr txBox="1"/>
          <p:nvPr/>
        </p:nvSpPr>
        <p:spPr>
          <a:xfrm>
            <a:off x="533400" y="3451325"/>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i="0" u="none" strike="noStrike" cap="none" dirty="0">
                <a:solidFill>
                  <a:srgbClr val="FFFFFF"/>
                </a:solidFill>
                <a:latin typeface="Poppins"/>
                <a:ea typeface="Poppins"/>
                <a:cs typeface="Poppins"/>
                <a:sym typeface="Poppins"/>
              </a:rPr>
              <a:t>Recommendat</a:t>
            </a:r>
            <a:r>
              <a:rPr lang="en-US" sz="2800" b="1" dirty="0">
                <a:solidFill>
                  <a:srgbClr val="FFFFFF"/>
                </a:solidFill>
                <a:latin typeface="Poppins"/>
                <a:ea typeface="Poppins"/>
                <a:cs typeface="Poppins"/>
                <a:sym typeface="Poppins"/>
              </a:rPr>
              <a:t>ions</a:t>
            </a:r>
            <a:endParaRPr sz="2800" b="0" i="0" u="none" strike="noStrike" cap="none" dirty="0">
              <a:solidFill>
                <a:srgbClr val="FFFFFF"/>
              </a:solidFill>
              <a:latin typeface="Poppins"/>
              <a:ea typeface="Poppins"/>
              <a:cs typeface="Poppins"/>
              <a:sym typeface="Poppins"/>
            </a:endParaRPr>
          </a:p>
        </p:txBody>
      </p:sp>
      <p:pic>
        <p:nvPicPr>
          <p:cNvPr id="333" name="Google Shape;333;g21197e7cf6e_0_204"/>
          <p:cNvPicPr preferRelativeResize="0"/>
          <p:nvPr/>
        </p:nvPicPr>
        <p:blipFill rotWithShape="1">
          <a:blip r:embed="rId4">
            <a:alphaModFix/>
          </a:blip>
          <a:srcRect/>
          <a:stretch/>
        </p:blipFill>
        <p:spPr>
          <a:xfrm>
            <a:off x="533400" y="2835734"/>
            <a:ext cx="518323" cy="518323"/>
          </a:xfrm>
          <a:prstGeom prst="rect">
            <a:avLst/>
          </a:prstGeom>
          <a:noFill/>
          <a:ln>
            <a:noFill/>
          </a:ln>
        </p:spPr>
      </p:pic>
    </p:spTree>
    <p:extLst>
      <p:ext uri="{BB962C8B-B14F-4D97-AF65-F5344CB8AC3E}">
        <p14:creationId xmlns:p14="http://schemas.microsoft.com/office/powerpoint/2010/main" val="79777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28</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28</a:t>
            </a:fld>
            <a:endParaRPr sz="900" b="0" i="0" u="none" strike="noStrike" cap="none">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8" name="TextBox 7">
            <a:extLst>
              <a:ext uri="{FF2B5EF4-FFF2-40B4-BE49-F238E27FC236}">
                <a16:creationId xmlns:a16="http://schemas.microsoft.com/office/drawing/2014/main" id="{2E78C0E6-E39C-48C6-A8B1-C7670646DFC4}"/>
              </a:ext>
            </a:extLst>
          </p:cNvPr>
          <p:cNvSpPr txBox="1"/>
          <p:nvPr/>
        </p:nvSpPr>
        <p:spPr>
          <a:xfrm>
            <a:off x="737648" y="1614792"/>
            <a:ext cx="11303283" cy="3970318"/>
          </a:xfrm>
          <a:prstGeom prst="rect">
            <a:avLst/>
          </a:prstGeom>
          <a:noFill/>
        </p:spPr>
        <p:txBody>
          <a:bodyPr wrap="square">
            <a:spAutoFit/>
          </a:bodyPr>
          <a:lstStyle/>
          <a:p>
            <a:r>
              <a:rPr lang="en-GB" sz="1800" dirty="0">
                <a:effectLst/>
                <a:latin typeface="Poppins" panose="020B0604020202020204" charset="0"/>
                <a:cs typeface="Poppins" panose="020B0604020202020204" charset="0"/>
              </a:rPr>
              <a:t>Seasonal Promotions: Launch recovery campaigns in April and amplify January offers to smooth revenue swings.</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SKU Optimization: Double down on top products 26 &amp; 25 and re-evaluate pricing or phase out low‑margin SKUs.</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Channel Expansion: Incentivize Export partnerships for high margins and introduce volume deals in Wholesale.</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Regional Investment: Replicate California’s success in other regions and boost marketing in the Northeast &amp; Midwest.</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Margin Monitoring: Flag orders below 80 % margin and analyse cost drivers to uplift underperforming segments.</a:t>
            </a:r>
            <a:endParaRPr lang="en-IN" sz="1800" dirty="0">
              <a:latin typeface="Poppins" panose="020B0604020202020204" charset="0"/>
              <a:cs typeface="Poppins" panose="020B0604020202020204" charset="0"/>
            </a:endParaRPr>
          </a:p>
        </p:txBody>
      </p:sp>
      <p:sp>
        <p:nvSpPr>
          <p:cNvPr id="9" name="Oval 8">
            <a:extLst>
              <a:ext uri="{FF2B5EF4-FFF2-40B4-BE49-F238E27FC236}">
                <a16:creationId xmlns:a16="http://schemas.microsoft.com/office/drawing/2014/main" id="{25899429-0509-4954-9904-127D47897E3B}"/>
              </a:ext>
            </a:extLst>
          </p:cNvPr>
          <p:cNvSpPr/>
          <p:nvPr/>
        </p:nvSpPr>
        <p:spPr>
          <a:xfrm>
            <a:off x="477055" y="1752659"/>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78474A8C-FCEA-44E1-B5DC-1F14CF23E711}"/>
              </a:ext>
            </a:extLst>
          </p:cNvPr>
          <p:cNvSpPr/>
          <p:nvPr/>
        </p:nvSpPr>
        <p:spPr>
          <a:xfrm>
            <a:off x="481400" y="2550219"/>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41993E46-DEA3-4076-A647-F1F327237E38}"/>
              </a:ext>
            </a:extLst>
          </p:cNvPr>
          <p:cNvSpPr/>
          <p:nvPr/>
        </p:nvSpPr>
        <p:spPr>
          <a:xfrm>
            <a:off x="477055" y="3363387"/>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Oval 11">
            <a:extLst>
              <a:ext uri="{FF2B5EF4-FFF2-40B4-BE49-F238E27FC236}">
                <a16:creationId xmlns:a16="http://schemas.microsoft.com/office/drawing/2014/main" id="{238A4CC3-DB46-44AD-BB29-BD6BA46686DB}"/>
              </a:ext>
            </a:extLst>
          </p:cNvPr>
          <p:cNvSpPr/>
          <p:nvPr/>
        </p:nvSpPr>
        <p:spPr>
          <a:xfrm>
            <a:off x="477055" y="4195106"/>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3F82211C-C064-4556-A886-C9550795DB0D}"/>
              </a:ext>
            </a:extLst>
          </p:cNvPr>
          <p:cNvSpPr/>
          <p:nvPr/>
        </p:nvSpPr>
        <p:spPr>
          <a:xfrm>
            <a:off x="475272" y="5026825"/>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BD1BCE4D-6158-41FE-8612-9E4DC07FD841}"/>
              </a:ext>
            </a:extLst>
          </p:cNvPr>
          <p:cNvPicPr>
            <a:picLocks noChangeAspect="1"/>
          </p:cNvPicPr>
          <p:nvPr/>
        </p:nvPicPr>
        <p:blipFill>
          <a:blip r:embed="rId5"/>
          <a:stretch>
            <a:fillRect/>
          </a:stretch>
        </p:blipFill>
        <p:spPr>
          <a:xfrm>
            <a:off x="7566931" y="403435"/>
            <a:ext cx="449038" cy="449038"/>
          </a:xfrm>
          <a:prstGeom prst="rect">
            <a:avLst/>
          </a:prstGeom>
        </p:spPr>
      </p:pic>
      <p:sp>
        <p:nvSpPr>
          <p:cNvPr id="15" name="TextBox 14">
            <a:extLst>
              <a:ext uri="{FF2B5EF4-FFF2-40B4-BE49-F238E27FC236}">
                <a16:creationId xmlns:a16="http://schemas.microsoft.com/office/drawing/2014/main" id="{83D71369-AFB0-40E1-B98D-52352B364C5E}"/>
              </a:ext>
            </a:extLst>
          </p:cNvPr>
          <p:cNvSpPr txBox="1"/>
          <p:nvPr/>
        </p:nvSpPr>
        <p:spPr>
          <a:xfrm>
            <a:off x="3336173" y="335567"/>
            <a:ext cx="4455277" cy="584775"/>
          </a:xfrm>
          <a:prstGeom prst="rect">
            <a:avLst/>
          </a:prstGeom>
          <a:noFill/>
        </p:spPr>
        <p:txBody>
          <a:bodyPr wrap="square">
            <a:spAutoFit/>
          </a:bodyPr>
          <a:lstStyle/>
          <a:p>
            <a:r>
              <a:rPr kumimoji="0" lang="en-IN" sz="3200" b="1" i="0" u="none" strike="noStrike" kern="0" cap="none" spc="0" normalizeH="0" baseline="0" noProof="0" dirty="0">
                <a:ln>
                  <a:noFill/>
                </a:ln>
                <a:solidFill>
                  <a:srgbClr val="000000">
                    <a:lumMod val="65000"/>
                    <a:lumOff val="35000"/>
                  </a:srgbClr>
                </a:solidFill>
                <a:effectLst/>
                <a:uLnTx/>
                <a:uFillTx/>
                <a:latin typeface="Poppins"/>
                <a:cs typeface="Poppins"/>
                <a:sym typeface="Poppins"/>
              </a:rPr>
              <a:t>Recommendations</a:t>
            </a:r>
            <a:endParaRPr lang="en-IN" sz="3200" dirty="0"/>
          </a:p>
        </p:txBody>
      </p:sp>
    </p:spTree>
    <p:extLst>
      <p:ext uri="{BB962C8B-B14F-4D97-AF65-F5344CB8AC3E}">
        <p14:creationId xmlns:p14="http://schemas.microsoft.com/office/powerpoint/2010/main" val="28451232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pic>
        <p:nvPicPr>
          <p:cNvPr id="327" name="Google Shape;327;g21197e7cf6e_0_204"/>
          <p:cNvPicPr preferRelativeResize="0"/>
          <p:nvPr/>
        </p:nvPicPr>
        <p:blipFill>
          <a:blip r:embed="rId3"/>
          <a:srcRect t="7812" b="7812"/>
          <a:stretch/>
        </p:blipFill>
        <p:spPr>
          <a:xfrm>
            <a:off x="0" y="0"/>
            <a:ext cx="12192000" cy="6858001"/>
          </a:xfrm>
          <a:prstGeom prst="rect">
            <a:avLst/>
          </a:prstGeom>
          <a:noFill/>
          <a:ln>
            <a:noFill/>
          </a:ln>
        </p:spPr>
      </p:pic>
      <p:sp>
        <p:nvSpPr>
          <p:cNvPr id="328" name="Google Shape;328;g21197e7cf6e_0_204"/>
          <p:cNvSpPr txBox="1">
            <a:spLocks noGrp="1"/>
          </p:cNvSpPr>
          <p:nvPr>
            <p:ph type="title"/>
          </p:nvPr>
        </p:nvSpPr>
        <p:spPr>
          <a:xfrm>
            <a:off x="533400" y="-697772"/>
            <a:ext cx="6168300" cy="948300"/>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329" name="Google Shape;329;g21197e7cf6e_0_204"/>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0" name="Google Shape;330;g21197e7cf6e_0_20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29</a:t>
            </a:fld>
            <a:endParaRPr sz="900" b="0" i="0" u="none" strike="noStrike" cap="none">
              <a:solidFill>
                <a:srgbClr val="FFFFFF"/>
              </a:solidFill>
              <a:latin typeface="Poppins"/>
              <a:ea typeface="Poppins"/>
              <a:cs typeface="Poppins"/>
              <a:sym typeface="Poppins"/>
            </a:endParaRPr>
          </a:p>
        </p:txBody>
      </p:sp>
      <p:sp>
        <p:nvSpPr>
          <p:cNvPr id="331" name="Google Shape;331;g21197e7cf6e_0_204"/>
          <p:cNvSpPr/>
          <p:nvPr/>
        </p:nvSpPr>
        <p:spPr>
          <a:xfrm>
            <a:off x="0" y="2547468"/>
            <a:ext cx="7222500" cy="2325600"/>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2" name="Google Shape;332;g21197e7cf6e_0_204"/>
          <p:cNvSpPr txBox="1"/>
          <p:nvPr/>
        </p:nvSpPr>
        <p:spPr>
          <a:xfrm>
            <a:off x="533400" y="3451325"/>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i="0" u="none" strike="noStrike" cap="none" dirty="0">
                <a:solidFill>
                  <a:srgbClr val="FFFFFF"/>
                </a:solidFill>
                <a:latin typeface="Poppins"/>
                <a:ea typeface="Poppins"/>
                <a:cs typeface="Poppins"/>
                <a:sym typeface="Poppins"/>
              </a:rPr>
              <a:t>Dashboard Preview</a:t>
            </a:r>
            <a:endParaRPr sz="2800" b="0" i="0" u="none" strike="noStrike" cap="none" dirty="0">
              <a:solidFill>
                <a:srgbClr val="FFFFFF"/>
              </a:solidFill>
              <a:latin typeface="Poppins"/>
              <a:ea typeface="Poppins"/>
              <a:cs typeface="Poppins"/>
              <a:sym typeface="Poppins"/>
            </a:endParaRPr>
          </a:p>
        </p:txBody>
      </p:sp>
      <p:pic>
        <p:nvPicPr>
          <p:cNvPr id="333" name="Google Shape;333;g21197e7cf6e_0_204"/>
          <p:cNvPicPr preferRelativeResize="0"/>
          <p:nvPr/>
        </p:nvPicPr>
        <p:blipFill rotWithShape="1">
          <a:blip r:embed="rId4">
            <a:alphaModFix/>
          </a:blip>
          <a:srcRect/>
          <a:stretch/>
        </p:blipFill>
        <p:spPr>
          <a:xfrm>
            <a:off x="533400" y="2835734"/>
            <a:ext cx="518323" cy="518323"/>
          </a:xfrm>
          <a:prstGeom prst="rect">
            <a:avLst/>
          </a:prstGeom>
          <a:noFill/>
          <a:ln>
            <a:noFill/>
          </a:ln>
        </p:spPr>
      </p:pic>
    </p:spTree>
    <p:extLst>
      <p:ext uri="{BB962C8B-B14F-4D97-AF65-F5344CB8AC3E}">
        <p14:creationId xmlns:p14="http://schemas.microsoft.com/office/powerpoint/2010/main" val="457610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7"/>
          <p:cNvPicPr preferRelativeResize="0"/>
          <p:nvPr/>
        </p:nvPicPr>
        <p:blipFill>
          <a:blip r:embed="rId3"/>
          <a:srcRect t="7812" b="7812"/>
          <a:stretch/>
        </p:blipFill>
        <p:spPr>
          <a:xfrm>
            <a:off x="0" y="0"/>
            <a:ext cx="12192000" cy="6858001"/>
          </a:xfrm>
          <a:prstGeom prst="rect">
            <a:avLst/>
          </a:prstGeom>
          <a:noFill/>
          <a:ln>
            <a:noFill/>
          </a:ln>
        </p:spPr>
      </p:pic>
      <p:sp>
        <p:nvSpPr>
          <p:cNvPr id="157" name="Google Shape;157;p7"/>
          <p:cNvSpPr txBox="1">
            <a:spLocks noGrp="1"/>
          </p:cNvSpPr>
          <p:nvPr>
            <p:ph type="title"/>
          </p:nvPr>
        </p:nvSpPr>
        <p:spPr>
          <a:xfrm>
            <a:off x="533400" y="-697772"/>
            <a:ext cx="6168342" cy="1111073"/>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158" name="Google Shape;158;p7"/>
          <p:cNvSpPr/>
          <p:nvPr/>
        </p:nvSpPr>
        <p:spPr>
          <a:xfrm rot="10800000" flipH="1">
            <a:off x="338397" y="6250801"/>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59" name="Google Shape;159;p7"/>
          <p:cNvSpPr txBox="1">
            <a:spLocks noGrp="1"/>
          </p:cNvSpPr>
          <p:nvPr>
            <p:ph type="sldNum" idx="12"/>
          </p:nvPr>
        </p:nvSpPr>
        <p:spPr>
          <a:xfrm>
            <a:off x="382895" y="6306200"/>
            <a:ext cx="160300" cy="138499"/>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a:t>
            </a:fld>
            <a:endParaRPr sz="900" b="0" i="0" u="none" strike="noStrike" cap="none" dirty="0">
              <a:solidFill>
                <a:srgbClr val="FFFFFF"/>
              </a:solidFill>
              <a:latin typeface="Poppins"/>
              <a:ea typeface="Poppins"/>
              <a:cs typeface="Poppins"/>
              <a:sym typeface="Poppins"/>
            </a:endParaRPr>
          </a:p>
        </p:txBody>
      </p:sp>
      <p:sp>
        <p:nvSpPr>
          <p:cNvPr id="160" name="Google Shape;160;p7"/>
          <p:cNvSpPr/>
          <p:nvPr/>
        </p:nvSpPr>
        <p:spPr>
          <a:xfrm>
            <a:off x="0" y="2547468"/>
            <a:ext cx="7222603" cy="2325473"/>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61" name="Google Shape;161;p7"/>
          <p:cNvSpPr txBox="1"/>
          <p:nvPr/>
        </p:nvSpPr>
        <p:spPr>
          <a:xfrm>
            <a:off x="533400" y="3704000"/>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dirty="0">
                <a:solidFill>
                  <a:srgbClr val="FFFFFF"/>
                </a:solidFill>
                <a:latin typeface="Poppins"/>
                <a:ea typeface="Poppins"/>
                <a:cs typeface="Poppins"/>
                <a:sym typeface="Poppins"/>
              </a:rPr>
              <a:t>Problem Statement</a:t>
            </a:r>
            <a:endParaRPr sz="2800" b="0" i="0" u="none" strike="noStrike" cap="none" dirty="0">
              <a:solidFill>
                <a:srgbClr val="FFFFFF"/>
              </a:solidFill>
              <a:latin typeface="Poppins"/>
              <a:ea typeface="Poppins"/>
              <a:cs typeface="Poppins"/>
              <a:sym typeface="Poppins"/>
            </a:endParaRPr>
          </a:p>
        </p:txBody>
      </p:sp>
      <p:pic>
        <p:nvPicPr>
          <p:cNvPr id="162" name="Google Shape;162;p7"/>
          <p:cNvPicPr preferRelativeResize="0"/>
          <p:nvPr/>
        </p:nvPicPr>
        <p:blipFill rotWithShape="1">
          <a:blip r:embed="rId4">
            <a:alphaModFix/>
          </a:blip>
          <a:srcRect/>
          <a:stretch/>
        </p:blipFill>
        <p:spPr>
          <a:xfrm>
            <a:off x="533400" y="2835734"/>
            <a:ext cx="518323" cy="51832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30</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30</a:t>
            </a:fld>
            <a:endParaRPr sz="900" b="0" i="0" u="none" strike="noStrike" cap="none">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7" name="Google Shape;257;g21197e7cf6e_0_97">
            <a:extLst>
              <a:ext uri="{FF2B5EF4-FFF2-40B4-BE49-F238E27FC236}">
                <a16:creationId xmlns:a16="http://schemas.microsoft.com/office/drawing/2014/main" id="{1C55A01C-843F-4AB1-832A-9588865749DE}"/>
              </a:ext>
            </a:extLst>
          </p:cNvPr>
          <p:cNvSpPr txBox="1">
            <a:spLocks noGrp="1"/>
          </p:cNvSpPr>
          <p:nvPr>
            <p:ph type="title"/>
          </p:nvPr>
        </p:nvSpPr>
        <p:spPr>
          <a:xfrm>
            <a:off x="351173" y="323677"/>
            <a:ext cx="6161387" cy="430887"/>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IN" dirty="0">
                <a:solidFill>
                  <a:schemeClr val="tx1">
                    <a:lumMod val="75000"/>
                    <a:lumOff val="25000"/>
                  </a:schemeClr>
                </a:solidFill>
                <a:effectLst/>
              </a:rPr>
              <a:t>Page 0 -  Home Page</a:t>
            </a:r>
            <a:endParaRPr dirty="0">
              <a:solidFill>
                <a:schemeClr val="tx1">
                  <a:lumMod val="75000"/>
                  <a:lumOff val="25000"/>
                </a:schemeClr>
              </a:solidFill>
            </a:endParaRPr>
          </a:p>
        </p:txBody>
      </p:sp>
      <p:pic>
        <p:nvPicPr>
          <p:cNvPr id="4" name="Picture 3">
            <a:extLst>
              <a:ext uri="{FF2B5EF4-FFF2-40B4-BE49-F238E27FC236}">
                <a16:creationId xmlns:a16="http://schemas.microsoft.com/office/drawing/2014/main" id="{BC430993-B99A-20CA-E142-63851F821A15}"/>
              </a:ext>
            </a:extLst>
          </p:cNvPr>
          <p:cNvPicPr>
            <a:picLocks noChangeAspect="1"/>
          </p:cNvPicPr>
          <p:nvPr/>
        </p:nvPicPr>
        <p:blipFill>
          <a:blip r:embed="rId5"/>
          <a:stretch>
            <a:fillRect/>
          </a:stretch>
        </p:blipFill>
        <p:spPr>
          <a:xfrm>
            <a:off x="1223197" y="832636"/>
            <a:ext cx="9745605" cy="5542813"/>
          </a:xfrm>
          <a:prstGeom prst="rect">
            <a:avLst/>
          </a:prstGeom>
        </p:spPr>
      </p:pic>
    </p:spTree>
    <p:extLst>
      <p:ext uri="{BB962C8B-B14F-4D97-AF65-F5344CB8AC3E}">
        <p14:creationId xmlns:p14="http://schemas.microsoft.com/office/powerpoint/2010/main" val="27382128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2">
          <a:extLst>
            <a:ext uri="{FF2B5EF4-FFF2-40B4-BE49-F238E27FC236}">
              <a16:creationId xmlns:a16="http://schemas.microsoft.com/office/drawing/2014/main" id="{2ABBF27F-B267-0D7B-5131-70DFBB9C0F50}"/>
            </a:ext>
          </a:extLst>
        </p:cNvPr>
        <p:cNvGrpSpPr/>
        <p:nvPr/>
      </p:nvGrpSpPr>
      <p:grpSpPr>
        <a:xfrm>
          <a:off x="0" y="0"/>
          <a:ext cx="0" cy="0"/>
          <a:chOff x="0" y="0"/>
          <a:chExt cx="0" cy="0"/>
        </a:xfrm>
      </p:grpSpPr>
      <p:sp>
        <p:nvSpPr>
          <p:cNvPr id="263" name="Google Shape;263;g21194ee596e_0_187">
            <a:extLst>
              <a:ext uri="{FF2B5EF4-FFF2-40B4-BE49-F238E27FC236}">
                <a16:creationId xmlns:a16="http://schemas.microsoft.com/office/drawing/2014/main" id="{F93A0EF6-5AFA-651B-F61C-53B4C1F8FC42}"/>
              </a:ext>
            </a:extLst>
          </p:cNvPr>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a:extLst>
              <a:ext uri="{FF2B5EF4-FFF2-40B4-BE49-F238E27FC236}">
                <a16:creationId xmlns:a16="http://schemas.microsoft.com/office/drawing/2014/main" id="{66D7FCF7-9F8D-B935-DF4E-029B7DD279AD}"/>
              </a:ext>
            </a:extLst>
          </p:cNvPr>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31</a:t>
            </a:fld>
            <a:endParaRPr sz="900" b="0" i="0" u="none" strike="noStrike" cap="none">
              <a:solidFill>
                <a:srgbClr val="FFFFFF"/>
              </a:solidFill>
              <a:latin typeface="Poppins"/>
              <a:ea typeface="Poppins"/>
              <a:cs typeface="Poppins"/>
              <a:sym typeface="Poppins"/>
            </a:endParaRPr>
          </a:p>
        </p:txBody>
      </p:sp>
      <p:pic>
        <p:nvPicPr>
          <p:cNvPr id="265" name="Google Shape;265;g21194ee596e_0_187">
            <a:extLst>
              <a:ext uri="{FF2B5EF4-FFF2-40B4-BE49-F238E27FC236}">
                <a16:creationId xmlns:a16="http://schemas.microsoft.com/office/drawing/2014/main" id="{4A26E0C3-C818-186E-1118-E3CB684CEBD8}"/>
              </a:ext>
            </a:extLst>
          </p:cNvPr>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a:extLst>
              <a:ext uri="{FF2B5EF4-FFF2-40B4-BE49-F238E27FC236}">
                <a16:creationId xmlns:a16="http://schemas.microsoft.com/office/drawing/2014/main" id="{D29019A0-DDCA-3164-A559-AEDC0098D053}"/>
              </a:ext>
            </a:extLst>
          </p:cNvPr>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31</a:t>
            </a:fld>
            <a:endParaRPr sz="900" b="0" i="0" u="none" strike="noStrike" cap="none">
              <a:solidFill>
                <a:srgbClr val="FFFFFF"/>
              </a:solidFill>
              <a:latin typeface="Poppins"/>
              <a:ea typeface="Poppins"/>
              <a:cs typeface="Poppins"/>
              <a:sym typeface="Poppins"/>
            </a:endParaRPr>
          </a:p>
        </p:txBody>
      </p:sp>
      <p:pic>
        <p:nvPicPr>
          <p:cNvPr id="269" name="Google Shape;269;g21194ee596e_0_187">
            <a:extLst>
              <a:ext uri="{FF2B5EF4-FFF2-40B4-BE49-F238E27FC236}">
                <a16:creationId xmlns:a16="http://schemas.microsoft.com/office/drawing/2014/main" id="{88AA928F-53EE-3D6F-584B-E4FAFDE069C1}"/>
              </a:ext>
            </a:extLst>
          </p:cNvPr>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7" name="Google Shape;257;g21197e7cf6e_0_97">
            <a:extLst>
              <a:ext uri="{FF2B5EF4-FFF2-40B4-BE49-F238E27FC236}">
                <a16:creationId xmlns:a16="http://schemas.microsoft.com/office/drawing/2014/main" id="{0786EA85-FBC1-91D8-32AB-33452267B5F5}"/>
              </a:ext>
            </a:extLst>
          </p:cNvPr>
          <p:cNvSpPr txBox="1">
            <a:spLocks noGrp="1"/>
          </p:cNvSpPr>
          <p:nvPr>
            <p:ph type="title"/>
          </p:nvPr>
        </p:nvSpPr>
        <p:spPr>
          <a:xfrm>
            <a:off x="351173" y="323677"/>
            <a:ext cx="6161387" cy="430887"/>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IN" dirty="0">
                <a:solidFill>
                  <a:schemeClr val="tx1">
                    <a:lumMod val="75000"/>
                    <a:lumOff val="25000"/>
                  </a:schemeClr>
                </a:solidFill>
                <a:effectLst/>
              </a:rPr>
              <a:t>Page 1 -  Performance Summary</a:t>
            </a:r>
            <a:endParaRPr dirty="0">
              <a:solidFill>
                <a:schemeClr val="tx1">
                  <a:lumMod val="75000"/>
                  <a:lumOff val="25000"/>
                </a:schemeClr>
              </a:solidFill>
            </a:endParaRPr>
          </a:p>
        </p:txBody>
      </p:sp>
      <p:pic>
        <p:nvPicPr>
          <p:cNvPr id="4" name="Picture 3">
            <a:extLst>
              <a:ext uri="{FF2B5EF4-FFF2-40B4-BE49-F238E27FC236}">
                <a16:creationId xmlns:a16="http://schemas.microsoft.com/office/drawing/2014/main" id="{B355CC2A-6901-0E80-6922-47E9F17E5ECF}"/>
              </a:ext>
            </a:extLst>
          </p:cNvPr>
          <p:cNvPicPr>
            <a:picLocks noChangeAspect="1"/>
          </p:cNvPicPr>
          <p:nvPr/>
        </p:nvPicPr>
        <p:blipFill>
          <a:blip r:embed="rId5"/>
          <a:stretch>
            <a:fillRect/>
          </a:stretch>
        </p:blipFill>
        <p:spPr>
          <a:xfrm>
            <a:off x="1671484" y="961087"/>
            <a:ext cx="9399639" cy="5242943"/>
          </a:xfrm>
          <a:prstGeom prst="rect">
            <a:avLst/>
          </a:prstGeom>
        </p:spPr>
      </p:pic>
    </p:spTree>
    <p:extLst>
      <p:ext uri="{BB962C8B-B14F-4D97-AF65-F5344CB8AC3E}">
        <p14:creationId xmlns:p14="http://schemas.microsoft.com/office/powerpoint/2010/main" val="31911959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32</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32</a:t>
            </a:fld>
            <a:endParaRPr sz="900" b="0" i="0" u="none" strike="noStrike" cap="none">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7" name="Google Shape;257;g21197e7cf6e_0_97">
            <a:extLst>
              <a:ext uri="{FF2B5EF4-FFF2-40B4-BE49-F238E27FC236}">
                <a16:creationId xmlns:a16="http://schemas.microsoft.com/office/drawing/2014/main" id="{1C55A01C-843F-4AB1-832A-9588865749DE}"/>
              </a:ext>
            </a:extLst>
          </p:cNvPr>
          <p:cNvSpPr txBox="1">
            <a:spLocks noGrp="1"/>
          </p:cNvSpPr>
          <p:nvPr>
            <p:ph type="title"/>
          </p:nvPr>
        </p:nvSpPr>
        <p:spPr>
          <a:xfrm>
            <a:off x="351173" y="323677"/>
            <a:ext cx="9473547" cy="430887"/>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IN" dirty="0">
                <a:solidFill>
                  <a:schemeClr val="tx1">
                    <a:lumMod val="75000"/>
                    <a:lumOff val="25000"/>
                  </a:schemeClr>
                </a:solidFill>
                <a:effectLst/>
              </a:rPr>
              <a:t>Page 2 -  Customer Segmentation</a:t>
            </a:r>
            <a:endParaRPr dirty="0">
              <a:solidFill>
                <a:schemeClr val="tx1">
                  <a:lumMod val="75000"/>
                  <a:lumOff val="25000"/>
                </a:schemeClr>
              </a:solidFill>
            </a:endParaRPr>
          </a:p>
        </p:txBody>
      </p:sp>
      <p:pic>
        <p:nvPicPr>
          <p:cNvPr id="3" name="Picture 2">
            <a:extLst>
              <a:ext uri="{FF2B5EF4-FFF2-40B4-BE49-F238E27FC236}">
                <a16:creationId xmlns:a16="http://schemas.microsoft.com/office/drawing/2014/main" id="{4F5C99E1-417A-1BB5-63FF-1AF17809B02D}"/>
              </a:ext>
            </a:extLst>
          </p:cNvPr>
          <p:cNvPicPr>
            <a:picLocks noChangeAspect="1"/>
          </p:cNvPicPr>
          <p:nvPr/>
        </p:nvPicPr>
        <p:blipFill>
          <a:blip r:embed="rId5"/>
          <a:stretch>
            <a:fillRect/>
          </a:stretch>
        </p:blipFill>
        <p:spPr>
          <a:xfrm>
            <a:off x="1325977" y="796409"/>
            <a:ext cx="10113003" cy="5696465"/>
          </a:xfrm>
          <a:prstGeom prst="rect">
            <a:avLst/>
          </a:prstGeom>
        </p:spPr>
      </p:pic>
    </p:spTree>
    <p:extLst>
      <p:ext uri="{BB962C8B-B14F-4D97-AF65-F5344CB8AC3E}">
        <p14:creationId xmlns:p14="http://schemas.microsoft.com/office/powerpoint/2010/main" val="16701585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33</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33</a:t>
            </a:fld>
            <a:endParaRPr sz="900" b="0" i="0" u="none" strike="noStrike" cap="none">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7" name="Google Shape;257;g21197e7cf6e_0_97">
            <a:extLst>
              <a:ext uri="{FF2B5EF4-FFF2-40B4-BE49-F238E27FC236}">
                <a16:creationId xmlns:a16="http://schemas.microsoft.com/office/drawing/2014/main" id="{1C55A01C-843F-4AB1-832A-9588865749DE}"/>
              </a:ext>
            </a:extLst>
          </p:cNvPr>
          <p:cNvSpPr txBox="1">
            <a:spLocks noGrp="1"/>
          </p:cNvSpPr>
          <p:nvPr>
            <p:ph type="title"/>
          </p:nvPr>
        </p:nvSpPr>
        <p:spPr>
          <a:xfrm>
            <a:off x="351174" y="323677"/>
            <a:ext cx="5527432" cy="430887"/>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IN" dirty="0">
                <a:solidFill>
                  <a:schemeClr val="tx1">
                    <a:lumMod val="75000"/>
                    <a:lumOff val="25000"/>
                  </a:schemeClr>
                </a:solidFill>
                <a:effectLst/>
              </a:rPr>
              <a:t>Page 3 -  </a:t>
            </a:r>
            <a:r>
              <a:rPr lang="en-IN" dirty="0">
                <a:solidFill>
                  <a:schemeClr val="tx1">
                    <a:lumMod val="75000"/>
                    <a:lumOff val="25000"/>
                  </a:schemeClr>
                </a:solidFill>
              </a:rPr>
              <a:t>Revenue Scenarios</a:t>
            </a:r>
            <a:endParaRPr dirty="0">
              <a:solidFill>
                <a:schemeClr val="tx1">
                  <a:lumMod val="75000"/>
                  <a:lumOff val="25000"/>
                </a:schemeClr>
              </a:solidFill>
            </a:endParaRPr>
          </a:p>
        </p:txBody>
      </p:sp>
      <p:pic>
        <p:nvPicPr>
          <p:cNvPr id="4" name="Picture 3">
            <a:extLst>
              <a:ext uri="{FF2B5EF4-FFF2-40B4-BE49-F238E27FC236}">
                <a16:creationId xmlns:a16="http://schemas.microsoft.com/office/drawing/2014/main" id="{12DE2891-6DD7-5EE9-C2CF-BBF2678BFAB4}"/>
              </a:ext>
            </a:extLst>
          </p:cNvPr>
          <p:cNvPicPr>
            <a:picLocks noChangeAspect="1"/>
          </p:cNvPicPr>
          <p:nvPr/>
        </p:nvPicPr>
        <p:blipFill>
          <a:blip r:embed="rId5"/>
          <a:stretch>
            <a:fillRect/>
          </a:stretch>
        </p:blipFill>
        <p:spPr>
          <a:xfrm>
            <a:off x="1437090" y="892797"/>
            <a:ext cx="9535709" cy="5365228"/>
          </a:xfrm>
          <a:prstGeom prst="rect">
            <a:avLst/>
          </a:prstGeom>
        </p:spPr>
      </p:pic>
    </p:spTree>
    <p:extLst>
      <p:ext uri="{BB962C8B-B14F-4D97-AF65-F5344CB8AC3E}">
        <p14:creationId xmlns:p14="http://schemas.microsoft.com/office/powerpoint/2010/main" val="18105270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2">
          <a:extLst>
            <a:ext uri="{FF2B5EF4-FFF2-40B4-BE49-F238E27FC236}">
              <a16:creationId xmlns:a16="http://schemas.microsoft.com/office/drawing/2014/main" id="{7A967309-64EA-3079-9DF6-81D3E873F07C}"/>
            </a:ext>
          </a:extLst>
        </p:cNvPr>
        <p:cNvGrpSpPr/>
        <p:nvPr/>
      </p:nvGrpSpPr>
      <p:grpSpPr>
        <a:xfrm>
          <a:off x="0" y="0"/>
          <a:ext cx="0" cy="0"/>
          <a:chOff x="0" y="0"/>
          <a:chExt cx="0" cy="0"/>
        </a:xfrm>
      </p:grpSpPr>
      <p:sp>
        <p:nvSpPr>
          <p:cNvPr id="263" name="Google Shape;263;g21194ee596e_0_187">
            <a:extLst>
              <a:ext uri="{FF2B5EF4-FFF2-40B4-BE49-F238E27FC236}">
                <a16:creationId xmlns:a16="http://schemas.microsoft.com/office/drawing/2014/main" id="{CFDAE99A-968C-5E59-7701-268F15F80E51}"/>
              </a:ext>
            </a:extLst>
          </p:cNvPr>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a:extLst>
              <a:ext uri="{FF2B5EF4-FFF2-40B4-BE49-F238E27FC236}">
                <a16:creationId xmlns:a16="http://schemas.microsoft.com/office/drawing/2014/main" id="{3252DE93-AA0C-6BE4-A3D5-4595FDBD1CFA}"/>
              </a:ext>
            </a:extLst>
          </p:cNvPr>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34</a:t>
            </a:fld>
            <a:endParaRPr sz="900" b="0" i="0" u="none" strike="noStrike" cap="none">
              <a:solidFill>
                <a:srgbClr val="FFFFFF"/>
              </a:solidFill>
              <a:latin typeface="Poppins"/>
              <a:ea typeface="Poppins"/>
              <a:cs typeface="Poppins"/>
              <a:sym typeface="Poppins"/>
            </a:endParaRPr>
          </a:p>
        </p:txBody>
      </p:sp>
      <p:pic>
        <p:nvPicPr>
          <p:cNvPr id="265" name="Google Shape;265;g21194ee596e_0_187">
            <a:extLst>
              <a:ext uri="{FF2B5EF4-FFF2-40B4-BE49-F238E27FC236}">
                <a16:creationId xmlns:a16="http://schemas.microsoft.com/office/drawing/2014/main" id="{F3CBE5B7-A61D-CF37-695C-21CCDCBBEEC9}"/>
              </a:ext>
            </a:extLst>
          </p:cNvPr>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a:extLst>
              <a:ext uri="{FF2B5EF4-FFF2-40B4-BE49-F238E27FC236}">
                <a16:creationId xmlns:a16="http://schemas.microsoft.com/office/drawing/2014/main" id="{4FF62B7E-0975-2B39-5975-105B05C916E2}"/>
              </a:ext>
            </a:extLst>
          </p:cNvPr>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34</a:t>
            </a:fld>
            <a:endParaRPr sz="900" b="0" i="0" u="none" strike="noStrike" cap="none">
              <a:solidFill>
                <a:srgbClr val="FFFFFF"/>
              </a:solidFill>
              <a:latin typeface="Poppins"/>
              <a:ea typeface="Poppins"/>
              <a:cs typeface="Poppins"/>
              <a:sym typeface="Poppins"/>
            </a:endParaRPr>
          </a:p>
        </p:txBody>
      </p:sp>
      <p:pic>
        <p:nvPicPr>
          <p:cNvPr id="269" name="Google Shape;269;g21194ee596e_0_187">
            <a:extLst>
              <a:ext uri="{FF2B5EF4-FFF2-40B4-BE49-F238E27FC236}">
                <a16:creationId xmlns:a16="http://schemas.microsoft.com/office/drawing/2014/main" id="{5AE72AFC-DFDD-1686-721A-D0C53408A1F8}"/>
              </a:ext>
            </a:extLst>
          </p:cNvPr>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7" name="Google Shape;257;g21197e7cf6e_0_97">
            <a:extLst>
              <a:ext uri="{FF2B5EF4-FFF2-40B4-BE49-F238E27FC236}">
                <a16:creationId xmlns:a16="http://schemas.microsoft.com/office/drawing/2014/main" id="{0182F878-C493-67B3-A633-3C1536A9D443}"/>
              </a:ext>
            </a:extLst>
          </p:cNvPr>
          <p:cNvSpPr txBox="1">
            <a:spLocks noGrp="1"/>
          </p:cNvSpPr>
          <p:nvPr>
            <p:ph type="title"/>
          </p:nvPr>
        </p:nvSpPr>
        <p:spPr>
          <a:xfrm>
            <a:off x="351174" y="323677"/>
            <a:ext cx="5527432" cy="1292662"/>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IN" dirty="0">
                <a:solidFill>
                  <a:schemeClr val="tx1">
                    <a:lumMod val="75000"/>
                    <a:lumOff val="25000"/>
                  </a:schemeClr>
                </a:solidFill>
              </a:rPr>
              <a:t>Slicer Overview(Available For Every Page Except Home Page)</a:t>
            </a:r>
            <a:endParaRPr dirty="0">
              <a:solidFill>
                <a:schemeClr val="tx1">
                  <a:lumMod val="75000"/>
                  <a:lumOff val="25000"/>
                </a:schemeClr>
              </a:solidFill>
            </a:endParaRPr>
          </a:p>
        </p:txBody>
      </p:sp>
      <p:pic>
        <p:nvPicPr>
          <p:cNvPr id="3" name="Picture 2">
            <a:extLst>
              <a:ext uri="{FF2B5EF4-FFF2-40B4-BE49-F238E27FC236}">
                <a16:creationId xmlns:a16="http://schemas.microsoft.com/office/drawing/2014/main" id="{DB81C586-BC5F-79DE-D1C2-7674B6EC40E4}"/>
              </a:ext>
            </a:extLst>
          </p:cNvPr>
          <p:cNvPicPr>
            <a:picLocks noChangeAspect="1"/>
          </p:cNvPicPr>
          <p:nvPr/>
        </p:nvPicPr>
        <p:blipFill>
          <a:blip r:embed="rId5"/>
          <a:stretch>
            <a:fillRect/>
          </a:stretch>
        </p:blipFill>
        <p:spPr>
          <a:xfrm>
            <a:off x="1759975" y="1253137"/>
            <a:ext cx="9399639" cy="5239737"/>
          </a:xfrm>
          <a:prstGeom prst="rect">
            <a:avLst/>
          </a:prstGeom>
        </p:spPr>
      </p:pic>
    </p:spTree>
    <p:extLst>
      <p:ext uri="{BB962C8B-B14F-4D97-AF65-F5344CB8AC3E}">
        <p14:creationId xmlns:p14="http://schemas.microsoft.com/office/powerpoint/2010/main" val="2439958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pic>
        <p:nvPicPr>
          <p:cNvPr id="429" name="Google Shape;429;g215a699482b_0_554"/>
          <p:cNvPicPr preferRelativeResize="0"/>
          <p:nvPr/>
        </p:nvPicPr>
        <p:blipFill rotWithShape="1">
          <a:blip r:embed="rId3">
            <a:alphaModFix/>
          </a:blip>
          <a:srcRect t="7834" b="7834"/>
          <a:stretch/>
        </p:blipFill>
        <p:spPr>
          <a:xfrm>
            <a:off x="0" y="0"/>
            <a:ext cx="12192000" cy="6858001"/>
          </a:xfrm>
          <a:prstGeom prst="rect">
            <a:avLst/>
          </a:prstGeom>
          <a:noFill/>
          <a:ln>
            <a:noFill/>
          </a:ln>
        </p:spPr>
      </p:pic>
      <p:sp>
        <p:nvSpPr>
          <p:cNvPr id="430" name="Google Shape;430;g215a699482b_0_554"/>
          <p:cNvSpPr txBox="1">
            <a:spLocks noGrp="1"/>
          </p:cNvSpPr>
          <p:nvPr>
            <p:ph type="title"/>
          </p:nvPr>
        </p:nvSpPr>
        <p:spPr>
          <a:xfrm>
            <a:off x="533400" y="-697772"/>
            <a:ext cx="6168300" cy="948300"/>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431" name="Google Shape;431;g215a699482b_0_554"/>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432" name="Google Shape;432;g215a699482b_0_55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35</a:t>
            </a:fld>
            <a:endParaRPr sz="900" b="0" i="0" u="none" strike="noStrike" cap="none">
              <a:solidFill>
                <a:srgbClr val="FFFFFF"/>
              </a:solidFill>
              <a:latin typeface="Poppins"/>
              <a:ea typeface="Poppins"/>
              <a:cs typeface="Poppins"/>
              <a:sym typeface="Poppins"/>
            </a:endParaRPr>
          </a:p>
        </p:txBody>
      </p:sp>
      <p:sp>
        <p:nvSpPr>
          <p:cNvPr id="433" name="Google Shape;433;g215a699482b_0_554"/>
          <p:cNvSpPr/>
          <p:nvPr/>
        </p:nvSpPr>
        <p:spPr>
          <a:xfrm>
            <a:off x="0" y="2547468"/>
            <a:ext cx="7222500" cy="2325600"/>
          </a:xfrm>
          <a:prstGeom prst="rect">
            <a:avLst/>
          </a:prstGeom>
          <a:solidFill>
            <a:schemeClr val="accent4">
              <a:alpha val="8392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434" name="Google Shape;434;g215a699482b_0_554"/>
          <p:cNvSpPr txBox="1"/>
          <p:nvPr/>
        </p:nvSpPr>
        <p:spPr>
          <a:xfrm>
            <a:off x="533400" y="3704000"/>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dirty="0">
                <a:solidFill>
                  <a:srgbClr val="FFFFFF"/>
                </a:solidFill>
                <a:latin typeface="Poppins"/>
                <a:ea typeface="Poppins"/>
                <a:cs typeface="Poppins"/>
                <a:sym typeface="Poppins"/>
              </a:rPr>
              <a:t>Conclusion</a:t>
            </a:r>
            <a:endParaRPr sz="2800" b="0" i="0" u="none" strike="noStrike" cap="none" dirty="0">
              <a:solidFill>
                <a:srgbClr val="FFFFFF"/>
              </a:solidFill>
              <a:latin typeface="Poppins"/>
              <a:ea typeface="Poppins"/>
              <a:cs typeface="Poppins"/>
              <a:sym typeface="Poppins"/>
            </a:endParaRPr>
          </a:p>
        </p:txBody>
      </p:sp>
      <p:pic>
        <p:nvPicPr>
          <p:cNvPr id="435" name="Google Shape;435;g215a699482b_0_554"/>
          <p:cNvPicPr preferRelativeResize="0"/>
          <p:nvPr/>
        </p:nvPicPr>
        <p:blipFill rotWithShape="1">
          <a:blip r:embed="rId4">
            <a:alphaModFix/>
          </a:blip>
          <a:srcRect/>
          <a:stretch/>
        </p:blipFill>
        <p:spPr>
          <a:xfrm>
            <a:off x="533400" y="2835734"/>
            <a:ext cx="518323" cy="518323"/>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700" y="569970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36</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36</a:t>
            </a:fld>
            <a:endParaRPr sz="900" b="0" i="0" u="none" strike="noStrike" cap="none" dirty="0">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8" name="TextBox 7">
            <a:extLst>
              <a:ext uri="{FF2B5EF4-FFF2-40B4-BE49-F238E27FC236}">
                <a16:creationId xmlns:a16="http://schemas.microsoft.com/office/drawing/2014/main" id="{2E78C0E6-E39C-48C6-A8B1-C7670646DFC4}"/>
              </a:ext>
            </a:extLst>
          </p:cNvPr>
          <p:cNvSpPr txBox="1"/>
          <p:nvPr/>
        </p:nvSpPr>
        <p:spPr>
          <a:xfrm>
            <a:off x="737648" y="1697842"/>
            <a:ext cx="11303283" cy="2554545"/>
          </a:xfrm>
          <a:prstGeom prst="rect">
            <a:avLst/>
          </a:prstGeom>
          <a:noFill/>
        </p:spPr>
        <p:txBody>
          <a:bodyPr wrap="square">
            <a:spAutoFit/>
          </a:bodyPr>
          <a:lstStyle/>
          <a:p>
            <a:r>
              <a:rPr lang="en-GB" sz="2000" dirty="0">
                <a:effectLst/>
                <a:latin typeface="Poppins" panose="020B0604020202020204" charset="0"/>
                <a:cs typeface="Poppins" panose="020B0604020202020204" charset="0"/>
              </a:rPr>
              <a:t>Completed end‑to‑end EDA and interactive Power BI dashboard, surfacing seasonality, SKU, channel &amp; regional insights.</a:t>
            </a:r>
            <a:br>
              <a:rPr lang="en-GB" sz="2000" dirty="0">
                <a:effectLst/>
                <a:latin typeface="Poppins" panose="020B0604020202020204" charset="0"/>
                <a:cs typeface="Poppins" panose="020B0604020202020204" charset="0"/>
              </a:rPr>
            </a:br>
            <a:br>
              <a:rPr lang="en-GB" sz="2000" dirty="0">
                <a:effectLst/>
                <a:latin typeface="Poppins" panose="020B0604020202020204" charset="0"/>
                <a:cs typeface="Poppins" panose="020B0604020202020204" charset="0"/>
              </a:rPr>
            </a:br>
            <a:r>
              <a:rPr lang="en-GB" sz="2000" dirty="0">
                <a:effectLst/>
                <a:latin typeface="Poppins" panose="020B0604020202020204" charset="0"/>
                <a:cs typeface="Poppins" panose="020B0604020202020204" charset="0"/>
              </a:rPr>
              <a:t>Insights inform sales policies and operational planning (store &amp; warehouse prep aligned with annual trends).</a:t>
            </a:r>
            <a:br>
              <a:rPr lang="en-GB" sz="2000" dirty="0">
                <a:effectLst/>
                <a:latin typeface="Poppins" panose="020B0604020202020204" charset="0"/>
                <a:cs typeface="Poppins" panose="020B0604020202020204" charset="0"/>
              </a:rPr>
            </a:br>
            <a:br>
              <a:rPr lang="en-GB" sz="2000" dirty="0">
                <a:effectLst/>
                <a:latin typeface="Poppins" panose="020B0604020202020204" charset="0"/>
                <a:cs typeface="Poppins" panose="020B0604020202020204" charset="0"/>
              </a:rPr>
            </a:br>
            <a:r>
              <a:rPr lang="en-GB" sz="2000" dirty="0">
                <a:effectLst/>
                <a:latin typeface="Poppins" panose="020B0604020202020204" charset="0"/>
                <a:cs typeface="Poppins" panose="020B0604020202020204" charset="0"/>
              </a:rPr>
              <a:t>Stakeholders can self‑serve real‑time analysis and confidently onboard new datasets for additional use cases.</a:t>
            </a:r>
            <a:endParaRPr lang="en-IN" sz="2000" dirty="0">
              <a:latin typeface="Poppins" panose="020B0604020202020204" charset="0"/>
              <a:cs typeface="Poppins" panose="020B0604020202020204" charset="0"/>
            </a:endParaRPr>
          </a:p>
        </p:txBody>
      </p:sp>
      <p:sp>
        <p:nvSpPr>
          <p:cNvPr id="9" name="Oval 8">
            <a:extLst>
              <a:ext uri="{FF2B5EF4-FFF2-40B4-BE49-F238E27FC236}">
                <a16:creationId xmlns:a16="http://schemas.microsoft.com/office/drawing/2014/main" id="{25899429-0509-4954-9904-127D47897E3B}"/>
              </a:ext>
            </a:extLst>
          </p:cNvPr>
          <p:cNvSpPr/>
          <p:nvPr/>
        </p:nvSpPr>
        <p:spPr>
          <a:xfrm>
            <a:off x="485129" y="1821095"/>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78474A8C-FCEA-44E1-B5DC-1F14CF23E711}"/>
              </a:ext>
            </a:extLst>
          </p:cNvPr>
          <p:cNvSpPr/>
          <p:nvPr/>
        </p:nvSpPr>
        <p:spPr>
          <a:xfrm>
            <a:off x="485129" y="2728304"/>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41993E46-DEA3-4076-A647-F1F327237E38}"/>
              </a:ext>
            </a:extLst>
          </p:cNvPr>
          <p:cNvSpPr/>
          <p:nvPr/>
        </p:nvSpPr>
        <p:spPr>
          <a:xfrm>
            <a:off x="485129" y="3635513"/>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7DECB025-957C-446A-AEFE-4D398A3F1C67}"/>
              </a:ext>
            </a:extLst>
          </p:cNvPr>
          <p:cNvPicPr>
            <a:picLocks noChangeAspect="1"/>
          </p:cNvPicPr>
          <p:nvPr/>
        </p:nvPicPr>
        <p:blipFill>
          <a:blip r:embed="rId5"/>
          <a:stretch>
            <a:fillRect/>
          </a:stretch>
        </p:blipFill>
        <p:spPr>
          <a:xfrm>
            <a:off x="6638926" y="372008"/>
            <a:ext cx="427972" cy="427972"/>
          </a:xfrm>
          <a:prstGeom prst="rect">
            <a:avLst/>
          </a:prstGeom>
        </p:spPr>
      </p:pic>
      <p:sp>
        <p:nvSpPr>
          <p:cNvPr id="16" name="TextBox 15">
            <a:extLst>
              <a:ext uri="{FF2B5EF4-FFF2-40B4-BE49-F238E27FC236}">
                <a16:creationId xmlns:a16="http://schemas.microsoft.com/office/drawing/2014/main" id="{949A4F80-588E-41BA-A9AE-5B43AC3CC4D8}"/>
              </a:ext>
            </a:extLst>
          </p:cNvPr>
          <p:cNvSpPr txBox="1"/>
          <p:nvPr/>
        </p:nvSpPr>
        <p:spPr>
          <a:xfrm>
            <a:off x="3802898" y="312933"/>
            <a:ext cx="2969377" cy="584775"/>
          </a:xfrm>
          <a:prstGeom prst="rect">
            <a:avLst/>
          </a:prstGeom>
          <a:noFill/>
        </p:spPr>
        <p:txBody>
          <a:bodyPr wrap="square">
            <a:spAutoFit/>
          </a:bodyPr>
          <a:lstStyle/>
          <a:p>
            <a:r>
              <a:rPr kumimoji="0" lang="en-IN" sz="3200" b="1" i="0" u="none" strike="noStrike" kern="0" cap="none" spc="0" normalizeH="0" baseline="0" noProof="0" dirty="0">
                <a:ln>
                  <a:noFill/>
                </a:ln>
                <a:solidFill>
                  <a:srgbClr val="000000">
                    <a:lumMod val="65000"/>
                    <a:lumOff val="35000"/>
                  </a:srgbClr>
                </a:solidFill>
                <a:effectLst/>
                <a:uLnTx/>
                <a:uFillTx/>
                <a:latin typeface="Poppins"/>
                <a:cs typeface="Poppins"/>
                <a:sym typeface="Poppins"/>
              </a:rPr>
              <a:t>Conclusions</a:t>
            </a:r>
            <a:endParaRPr lang="en-IN" sz="3200" dirty="0"/>
          </a:p>
        </p:txBody>
      </p:sp>
    </p:spTree>
    <p:extLst>
      <p:ext uri="{BB962C8B-B14F-4D97-AF65-F5344CB8AC3E}">
        <p14:creationId xmlns:p14="http://schemas.microsoft.com/office/powerpoint/2010/main" val="40414963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27815" y="4428106"/>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37</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37</a:t>
            </a:fld>
            <a:endParaRPr sz="900" b="0" i="0" u="none" strike="noStrike" cap="none" dirty="0">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11" name="Oval 10">
            <a:extLst>
              <a:ext uri="{FF2B5EF4-FFF2-40B4-BE49-F238E27FC236}">
                <a16:creationId xmlns:a16="http://schemas.microsoft.com/office/drawing/2014/main" id="{41993E46-DEA3-4076-A647-F1F327237E38}"/>
              </a:ext>
            </a:extLst>
          </p:cNvPr>
          <p:cNvSpPr/>
          <p:nvPr/>
        </p:nvSpPr>
        <p:spPr>
          <a:xfrm>
            <a:off x="7172383" y="2383375"/>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9EF86CAF-AF8E-4B21-8106-07E3225F85F6}"/>
              </a:ext>
            </a:extLst>
          </p:cNvPr>
          <p:cNvSpPr txBox="1"/>
          <p:nvPr/>
        </p:nvSpPr>
        <p:spPr>
          <a:xfrm>
            <a:off x="3940497" y="1800953"/>
            <a:ext cx="4486104" cy="1015663"/>
          </a:xfrm>
          <a:prstGeom prst="rect">
            <a:avLst/>
          </a:prstGeom>
          <a:noFill/>
        </p:spPr>
        <p:txBody>
          <a:bodyPr wrap="square">
            <a:spAutoFit/>
          </a:bodyPr>
          <a:lstStyle/>
          <a:p>
            <a:r>
              <a:rPr lang="en-IN" sz="6000" b="1" dirty="0">
                <a:solidFill>
                  <a:srgbClr val="000000">
                    <a:lumMod val="65000"/>
                    <a:lumOff val="35000"/>
                  </a:srgbClr>
                </a:solidFill>
                <a:latin typeface="Comic Sans MS" panose="030F0702030302020204" pitchFamily="66" charset="0"/>
                <a:cs typeface="Poppins"/>
                <a:sym typeface="Poppins"/>
              </a:rPr>
              <a:t>T</a:t>
            </a:r>
            <a:r>
              <a:rPr kumimoji="0" lang="en-IN" sz="6000" b="1" i="0" u="none" strike="noStrike" kern="0" cap="none" spc="0" normalizeH="0" baseline="0" noProof="0" dirty="0">
                <a:ln>
                  <a:noFill/>
                </a:ln>
                <a:solidFill>
                  <a:srgbClr val="000000">
                    <a:lumMod val="65000"/>
                    <a:lumOff val="35000"/>
                  </a:srgbClr>
                </a:solidFill>
                <a:effectLst/>
                <a:uLnTx/>
                <a:uFillTx/>
                <a:latin typeface="Comic Sans MS" panose="030F0702030302020204" pitchFamily="66" charset="0"/>
                <a:cs typeface="Poppins"/>
                <a:sym typeface="Poppins"/>
              </a:rPr>
              <a:t>hank You</a:t>
            </a:r>
            <a:endParaRPr lang="en-IN" sz="6000" dirty="0">
              <a:latin typeface="Comic Sans MS" panose="030F0702030302020204" pitchFamily="66" charset="0"/>
            </a:endParaRPr>
          </a:p>
        </p:txBody>
      </p:sp>
      <p:pic>
        <p:nvPicPr>
          <p:cNvPr id="3" name="Picture 2">
            <a:extLst>
              <a:ext uri="{FF2B5EF4-FFF2-40B4-BE49-F238E27FC236}">
                <a16:creationId xmlns:a16="http://schemas.microsoft.com/office/drawing/2014/main" id="{7DECB025-957C-446A-AEFE-4D398A3F1C67}"/>
              </a:ext>
            </a:extLst>
          </p:cNvPr>
          <p:cNvPicPr>
            <a:picLocks noChangeAspect="1"/>
          </p:cNvPicPr>
          <p:nvPr/>
        </p:nvPicPr>
        <p:blipFill>
          <a:blip r:embed="rId5"/>
          <a:srcRect/>
          <a:stretch/>
        </p:blipFill>
        <p:spPr>
          <a:xfrm>
            <a:off x="4430104" y="2938837"/>
            <a:ext cx="3029082" cy="3029082"/>
          </a:xfrm>
          <a:prstGeom prst="rect">
            <a:avLst/>
          </a:prstGeom>
        </p:spPr>
      </p:pic>
    </p:spTree>
    <p:extLst>
      <p:ext uri="{BB962C8B-B14F-4D97-AF65-F5344CB8AC3E}">
        <p14:creationId xmlns:p14="http://schemas.microsoft.com/office/powerpoint/2010/main" val="3475123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21194ee596e_0_174"/>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169" name="Google Shape;169;g21194ee596e_0_17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4</a:t>
            </a:fld>
            <a:endParaRPr sz="900" b="0" i="0" u="none" strike="noStrike" cap="none">
              <a:solidFill>
                <a:srgbClr val="FFFFFF"/>
              </a:solidFill>
              <a:latin typeface="Poppins"/>
              <a:ea typeface="Poppins"/>
              <a:cs typeface="Poppins"/>
              <a:sym typeface="Poppins"/>
            </a:endParaRPr>
          </a:p>
        </p:txBody>
      </p:sp>
      <p:pic>
        <p:nvPicPr>
          <p:cNvPr id="170" name="Google Shape;170;g21194ee596e_0_174"/>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171" name="Google Shape;171;g21194ee596e_0_174"/>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173" name="Google Shape;173;g21194ee596e_0_17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4</a:t>
            </a:fld>
            <a:endParaRPr sz="900" b="0" i="0" u="none" strike="noStrike" cap="none">
              <a:solidFill>
                <a:srgbClr val="FFFFFF"/>
              </a:solidFill>
              <a:latin typeface="Poppins"/>
              <a:ea typeface="Poppins"/>
              <a:cs typeface="Poppins"/>
              <a:sym typeface="Poppins"/>
            </a:endParaRPr>
          </a:p>
        </p:txBody>
      </p:sp>
      <p:pic>
        <p:nvPicPr>
          <p:cNvPr id="174" name="Google Shape;174;g21194ee596e_0_174"/>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175" name="Google Shape;175;g21194ee596e_0_174"/>
          <p:cNvSpPr txBox="1"/>
          <p:nvPr/>
        </p:nvSpPr>
        <p:spPr>
          <a:xfrm>
            <a:off x="718370" y="4046180"/>
            <a:ext cx="10305230" cy="1846659"/>
          </a:xfrm>
          <a:prstGeom prst="rect">
            <a:avLst/>
          </a:prstGeom>
          <a:noFill/>
          <a:ln>
            <a:noFill/>
          </a:ln>
        </p:spPr>
        <p:txBody>
          <a:bodyPr spcFirstLastPara="1" wrap="square" lIns="0" tIns="0" rIns="0" bIns="0" anchor="t" anchorCtr="0">
            <a:spAutoFit/>
          </a:bodyPr>
          <a:lstStyle/>
          <a:p>
            <a:pPr marL="139700" marR="0" lvl="0" algn="l" rtl="0">
              <a:lnSpc>
                <a:spcPct val="150000"/>
              </a:lnSpc>
              <a:spcBef>
                <a:spcPts val="0"/>
              </a:spcBef>
              <a:spcAft>
                <a:spcPts val="0"/>
              </a:spcAft>
              <a:buClr>
                <a:schemeClr val="dk1"/>
              </a:buClr>
              <a:buSzPts val="1400"/>
            </a:pPr>
            <a:r>
              <a:rPr lang="en-GB" sz="1600" dirty="0">
                <a:effectLst/>
                <a:latin typeface="Poppins" panose="020B0604020202020204" charset="0"/>
                <a:cs typeface="Poppins" panose="020B0604020202020204" charset="0"/>
              </a:rPr>
              <a:t>Inconsistent revenue and profit performance across U.S. regions</a:t>
            </a:r>
            <a:br>
              <a:rPr lang="en-GB" sz="1600" dirty="0">
                <a:effectLst/>
                <a:latin typeface="Poppins" panose="020B0604020202020204" charset="0"/>
                <a:cs typeface="Poppins" panose="020B0604020202020204" charset="0"/>
              </a:rPr>
            </a:br>
            <a:br>
              <a:rPr lang="en-GB" sz="1600" dirty="0">
                <a:effectLst/>
                <a:latin typeface="Poppins" panose="020B0604020202020204" charset="0"/>
                <a:cs typeface="Poppins" panose="020B0604020202020204" charset="0"/>
              </a:rPr>
            </a:br>
            <a:r>
              <a:rPr lang="en-GB" sz="1600" dirty="0">
                <a:effectLst/>
                <a:latin typeface="Poppins" panose="020B0604020202020204" charset="0"/>
                <a:cs typeface="Poppins" panose="020B0604020202020204" charset="0"/>
              </a:rPr>
              <a:t>Lack of visibility into seasonal swings, top SKUs, and channel profitability</a:t>
            </a:r>
            <a:br>
              <a:rPr lang="en-GB" sz="1600" dirty="0">
                <a:effectLst/>
                <a:latin typeface="Poppins" panose="020B0604020202020204" charset="0"/>
                <a:cs typeface="Poppins" panose="020B0604020202020204" charset="0"/>
              </a:rPr>
            </a:br>
            <a:br>
              <a:rPr lang="en-GB" sz="1600" dirty="0">
                <a:effectLst/>
                <a:latin typeface="Poppins" panose="020B0604020202020204" charset="0"/>
                <a:cs typeface="Poppins" panose="020B0604020202020204" charset="0"/>
              </a:rPr>
            </a:br>
            <a:r>
              <a:rPr lang="en-GB" sz="1600" dirty="0">
                <a:effectLst/>
                <a:latin typeface="Poppins" panose="020B0604020202020204" charset="0"/>
                <a:cs typeface="Poppins" panose="020B0604020202020204" charset="0"/>
              </a:rPr>
              <a:t>Goal: Leverage 5 years of historical data to pinpoint growth levers and optimize strategy</a:t>
            </a:r>
            <a:endParaRPr sz="1600" b="0" i="0" u="none" strike="noStrike" cap="none" dirty="0">
              <a:solidFill>
                <a:srgbClr val="4D5156"/>
              </a:solidFill>
              <a:highlight>
                <a:srgbClr val="FFFFFF"/>
              </a:highlight>
              <a:latin typeface="Poppins" panose="020B0604020202020204" charset="0"/>
              <a:ea typeface="Poppins"/>
              <a:cs typeface="Poppins" panose="020B0604020202020204" charset="0"/>
              <a:sym typeface="Poppins"/>
            </a:endParaRPr>
          </a:p>
        </p:txBody>
      </p:sp>
      <p:sp>
        <p:nvSpPr>
          <p:cNvPr id="11" name="Google Shape;172;g21194ee596e_0_174">
            <a:extLst>
              <a:ext uri="{FF2B5EF4-FFF2-40B4-BE49-F238E27FC236}">
                <a16:creationId xmlns:a16="http://schemas.microsoft.com/office/drawing/2014/main" id="{8C5D04DA-9493-4639-B51F-7B0D3CD03EE2}"/>
              </a:ext>
            </a:extLst>
          </p:cNvPr>
          <p:cNvSpPr txBox="1">
            <a:spLocks/>
          </p:cNvSpPr>
          <p:nvPr/>
        </p:nvSpPr>
        <p:spPr>
          <a:xfrm>
            <a:off x="802640" y="3446518"/>
            <a:ext cx="5152540" cy="369332"/>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2400" b="0" dirty="0">
                <a:effectLst/>
              </a:rPr>
              <a:t>What’s the Business Question?</a:t>
            </a:r>
            <a:endParaRPr lang="en-IN" sz="2400" b="0" dirty="0"/>
          </a:p>
        </p:txBody>
      </p:sp>
      <p:sp>
        <p:nvSpPr>
          <p:cNvPr id="2" name="Oval 1">
            <a:extLst>
              <a:ext uri="{FF2B5EF4-FFF2-40B4-BE49-F238E27FC236}">
                <a16:creationId xmlns:a16="http://schemas.microsoft.com/office/drawing/2014/main" id="{01E11A21-3B16-475C-9D2F-A65D1BA6D1EB}"/>
              </a:ext>
            </a:extLst>
          </p:cNvPr>
          <p:cNvSpPr/>
          <p:nvPr/>
        </p:nvSpPr>
        <p:spPr>
          <a:xfrm>
            <a:off x="531977" y="4173645"/>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55BC3889-2C67-4B20-B29F-006138D2D1DB}"/>
              </a:ext>
            </a:extLst>
          </p:cNvPr>
          <p:cNvSpPr/>
          <p:nvPr/>
        </p:nvSpPr>
        <p:spPr>
          <a:xfrm>
            <a:off x="520859" y="4903896"/>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a16="http://schemas.microsoft.com/office/drawing/2014/main" id="{9B577B2B-77F8-416B-AA83-405D34D1834E}"/>
              </a:ext>
            </a:extLst>
          </p:cNvPr>
          <p:cNvSpPr/>
          <p:nvPr/>
        </p:nvSpPr>
        <p:spPr>
          <a:xfrm>
            <a:off x="531977" y="5634147"/>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F512B818-0481-4D4B-A218-CFCC6EAC3762}"/>
              </a:ext>
            </a:extLst>
          </p:cNvPr>
          <p:cNvSpPr txBox="1"/>
          <p:nvPr/>
        </p:nvSpPr>
        <p:spPr>
          <a:xfrm>
            <a:off x="709780" y="1631126"/>
            <a:ext cx="10119360" cy="1200329"/>
          </a:xfrm>
          <a:prstGeom prst="rect">
            <a:avLst/>
          </a:prstGeom>
          <a:noFill/>
        </p:spPr>
        <p:txBody>
          <a:bodyPr wrap="square" rtlCol="0">
            <a:spAutoFit/>
          </a:bodyPr>
          <a:lstStyle/>
          <a:p>
            <a:r>
              <a:rPr lang="en-GB" sz="1800" dirty="0">
                <a:solidFill>
                  <a:schemeClr val="tx1">
                    <a:lumMod val="65000"/>
                    <a:lumOff val="35000"/>
                  </a:schemeClr>
                </a:solidFill>
                <a:latin typeface="Poppins" panose="020B0604020202020204" charset="0"/>
                <a:cs typeface="Poppins" panose="020B0604020202020204" charset="0"/>
              </a:rPr>
              <a:t>Sales teams often lack a clear, data-driven understanding of regional performance, making it difficult to identify growth opportunities and optimize resources. This project aims to analyse and visualize regional sales data to uncover trends, evaluate profitability, and support strategic decision-making.</a:t>
            </a:r>
            <a:endParaRPr lang="en-IN" sz="1800" dirty="0">
              <a:solidFill>
                <a:schemeClr val="tx1">
                  <a:lumMod val="65000"/>
                  <a:lumOff val="35000"/>
                </a:schemeClr>
              </a:solidFill>
              <a:latin typeface="Poppins" panose="020B0604020202020204" charset="0"/>
              <a:cs typeface="Poppins" panose="020B0604020202020204" charset="0"/>
            </a:endParaRPr>
          </a:p>
        </p:txBody>
      </p:sp>
      <p:sp>
        <p:nvSpPr>
          <p:cNvPr id="15" name="Google Shape;147;p2">
            <a:extLst>
              <a:ext uri="{FF2B5EF4-FFF2-40B4-BE49-F238E27FC236}">
                <a16:creationId xmlns:a16="http://schemas.microsoft.com/office/drawing/2014/main" id="{2BCC2704-FC24-43ED-A750-E2F92EF60F12}"/>
              </a:ext>
            </a:extLst>
          </p:cNvPr>
          <p:cNvSpPr txBox="1">
            <a:spLocks/>
          </p:cNvSpPr>
          <p:nvPr/>
        </p:nvSpPr>
        <p:spPr>
          <a:xfrm>
            <a:off x="463044" y="421813"/>
            <a:ext cx="4188278"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3200" dirty="0">
                <a:solidFill>
                  <a:schemeClr val="tx1">
                    <a:lumMod val="75000"/>
                    <a:lumOff val="25000"/>
                  </a:schemeClr>
                </a:solidFill>
                <a:effectLst/>
              </a:rPr>
              <a:t>Problem Statement</a:t>
            </a:r>
            <a:endParaRPr lang="en-US" sz="3200" dirty="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7"/>
          <p:cNvPicPr preferRelativeResize="0"/>
          <p:nvPr/>
        </p:nvPicPr>
        <p:blipFill>
          <a:blip r:embed="rId3"/>
          <a:srcRect t="7812" b="7812"/>
          <a:stretch/>
        </p:blipFill>
        <p:spPr>
          <a:xfrm>
            <a:off x="0" y="0"/>
            <a:ext cx="12192000" cy="6858001"/>
          </a:xfrm>
          <a:prstGeom prst="rect">
            <a:avLst/>
          </a:prstGeom>
          <a:noFill/>
          <a:ln>
            <a:noFill/>
          </a:ln>
        </p:spPr>
      </p:pic>
      <p:sp>
        <p:nvSpPr>
          <p:cNvPr id="157" name="Google Shape;157;p7"/>
          <p:cNvSpPr txBox="1">
            <a:spLocks noGrp="1"/>
          </p:cNvSpPr>
          <p:nvPr>
            <p:ph type="title"/>
          </p:nvPr>
        </p:nvSpPr>
        <p:spPr>
          <a:xfrm>
            <a:off x="533400" y="-697772"/>
            <a:ext cx="6168342" cy="1111073"/>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158" name="Google Shape;158;p7"/>
          <p:cNvSpPr/>
          <p:nvPr/>
        </p:nvSpPr>
        <p:spPr>
          <a:xfrm rot="10800000" flipH="1">
            <a:off x="338397" y="6250801"/>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59" name="Google Shape;159;p7"/>
          <p:cNvSpPr txBox="1">
            <a:spLocks noGrp="1"/>
          </p:cNvSpPr>
          <p:nvPr>
            <p:ph type="sldNum" idx="12"/>
          </p:nvPr>
        </p:nvSpPr>
        <p:spPr>
          <a:xfrm>
            <a:off x="382895" y="6306200"/>
            <a:ext cx="160300" cy="138499"/>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5</a:t>
            </a:fld>
            <a:endParaRPr sz="900" b="0" i="0" u="none" strike="noStrike" cap="none">
              <a:solidFill>
                <a:srgbClr val="FFFFFF"/>
              </a:solidFill>
              <a:latin typeface="Poppins"/>
              <a:ea typeface="Poppins"/>
              <a:cs typeface="Poppins"/>
              <a:sym typeface="Poppins"/>
            </a:endParaRPr>
          </a:p>
        </p:txBody>
      </p:sp>
      <p:sp>
        <p:nvSpPr>
          <p:cNvPr id="160" name="Google Shape;160;p7"/>
          <p:cNvSpPr/>
          <p:nvPr/>
        </p:nvSpPr>
        <p:spPr>
          <a:xfrm>
            <a:off x="0" y="2547468"/>
            <a:ext cx="7222603" cy="2325473"/>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61" name="Google Shape;161;p7"/>
          <p:cNvSpPr txBox="1"/>
          <p:nvPr/>
        </p:nvSpPr>
        <p:spPr>
          <a:xfrm>
            <a:off x="533400" y="3704000"/>
            <a:ext cx="5057400" cy="6678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3200" b="1" i="0" u="none" strike="noStrike" cap="none" dirty="0">
                <a:solidFill>
                  <a:srgbClr val="FFFFFF"/>
                </a:solidFill>
                <a:latin typeface="Poppins"/>
                <a:ea typeface="Poppins"/>
                <a:cs typeface="Poppins"/>
                <a:sym typeface="Poppins"/>
              </a:rPr>
              <a:t>Approach</a:t>
            </a:r>
            <a:endParaRPr sz="3200" b="0" i="0" u="none" strike="noStrike" cap="none" dirty="0">
              <a:solidFill>
                <a:srgbClr val="FFFFFF"/>
              </a:solidFill>
              <a:latin typeface="Poppins"/>
              <a:ea typeface="Poppins"/>
              <a:cs typeface="Poppins"/>
              <a:sym typeface="Poppins"/>
            </a:endParaRPr>
          </a:p>
        </p:txBody>
      </p:sp>
      <p:pic>
        <p:nvPicPr>
          <p:cNvPr id="162" name="Google Shape;162;p7"/>
          <p:cNvPicPr preferRelativeResize="0"/>
          <p:nvPr/>
        </p:nvPicPr>
        <p:blipFill rotWithShape="1">
          <a:blip r:embed="rId4">
            <a:alphaModFix/>
          </a:blip>
          <a:srcRect/>
          <a:stretch/>
        </p:blipFill>
        <p:spPr>
          <a:xfrm>
            <a:off x="533400" y="2835734"/>
            <a:ext cx="518323" cy="518323"/>
          </a:xfrm>
          <a:prstGeom prst="rect">
            <a:avLst/>
          </a:prstGeom>
          <a:noFill/>
          <a:ln>
            <a:noFill/>
          </a:ln>
        </p:spPr>
      </p:pic>
    </p:spTree>
    <p:extLst>
      <p:ext uri="{BB962C8B-B14F-4D97-AF65-F5344CB8AC3E}">
        <p14:creationId xmlns:p14="http://schemas.microsoft.com/office/powerpoint/2010/main" val="98606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6</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pic>
        <p:nvPicPr>
          <p:cNvPr id="202" name="Google Shape;202;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210C64C4-D133-419F-9503-04E3CCA88496}"/>
              </a:ext>
            </a:extLst>
          </p:cNvPr>
          <p:cNvSpPr/>
          <p:nvPr/>
        </p:nvSpPr>
        <p:spPr>
          <a:xfrm>
            <a:off x="10680519" y="6154546"/>
            <a:ext cx="1511481" cy="4418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EF786390-49C8-49E0-B426-C5157FAF1300}"/>
              </a:ext>
            </a:extLst>
          </p:cNvPr>
          <p:cNvSpPr/>
          <p:nvPr/>
        </p:nvSpPr>
        <p:spPr>
          <a:xfrm>
            <a:off x="817123" y="1799617"/>
            <a:ext cx="4455268" cy="1887166"/>
          </a:xfrm>
          <a:prstGeom prst="roundRect">
            <a:avLst/>
          </a:prstGeom>
          <a:gradFill>
            <a:gsLst>
              <a:gs pos="0">
                <a:schemeClr val="accent1">
                  <a:lumMod val="5000"/>
                  <a:lumOff val="95000"/>
                </a:schemeClr>
              </a:gs>
              <a:gs pos="100000">
                <a:schemeClr val="accent1">
                  <a:lumMod val="30000"/>
                  <a:lumOff val="70000"/>
                  <a:alpha val="28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tx1">
                    <a:lumMod val="65000"/>
                    <a:lumOff val="35000"/>
                  </a:schemeClr>
                </a:solidFill>
                <a:latin typeface="Poppins" panose="020B0604020202020204" charset="0"/>
                <a:cs typeface="Poppins" panose="020B0604020202020204" charset="0"/>
              </a:rPr>
              <a:t>Exploratory Data Analysis</a:t>
            </a:r>
          </a:p>
        </p:txBody>
      </p:sp>
      <p:sp>
        <p:nvSpPr>
          <p:cNvPr id="3" name="Oval 2">
            <a:extLst>
              <a:ext uri="{FF2B5EF4-FFF2-40B4-BE49-F238E27FC236}">
                <a16:creationId xmlns:a16="http://schemas.microsoft.com/office/drawing/2014/main" id="{061337D1-284D-48C4-8361-208DB620B30E}"/>
              </a:ext>
            </a:extLst>
          </p:cNvPr>
          <p:cNvSpPr/>
          <p:nvPr/>
        </p:nvSpPr>
        <p:spPr>
          <a:xfrm>
            <a:off x="982494" y="1896894"/>
            <a:ext cx="330740" cy="32101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lumMod val="85000"/>
                    <a:lumOff val="15000"/>
                  </a:schemeClr>
                </a:solidFill>
              </a:rPr>
              <a:t>1</a:t>
            </a:r>
          </a:p>
        </p:txBody>
      </p:sp>
      <p:sp>
        <p:nvSpPr>
          <p:cNvPr id="16" name="Rectangle: Rounded Corners 15">
            <a:extLst>
              <a:ext uri="{FF2B5EF4-FFF2-40B4-BE49-F238E27FC236}">
                <a16:creationId xmlns:a16="http://schemas.microsoft.com/office/drawing/2014/main" id="{032B42CF-2183-4765-8239-53586F24A1FA}"/>
              </a:ext>
            </a:extLst>
          </p:cNvPr>
          <p:cNvSpPr/>
          <p:nvPr/>
        </p:nvSpPr>
        <p:spPr>
          <a:xfrm>
            <a:off x="6919609" y="1799617"/>
            <a:ext cx="4455268" cy="1887166"/>
          </a:xfrm>
          <a:prstGeom prst="roundRect">
            <a:avLst/>
          </a:prstGeom>
          <a:gradFill>
            <a:gsLst>
              <a:gs pos="0">
                <a:schemeClr val="accent1">
                  <a:lumMod val="5000"/>
                  <a:lumOff val="95000"/>
                </a:schemeClr>
              </a:gs>
              <a:gs pos="100000">
                <a:schemeClr val="accent1">
                  <a:lumMod val="30000"/>
                  <a:lumOff val="70000"/>
                  <a:alpha val="28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tx1">
                    <a:lumMod val="65000"/>
                    <a:lumOff val="35000"/>
                  </a:schemeClr>
                </a:solidFill>
                <a:latin typeface="Poppins" panose="020B0604020202020204" charset="0"/>
                <a:cs typeface="Poppins" panose="020B0604020202020204" charset="0"/>
              </a:rPr>
              <a:t>Interactive Dashboard</a:t>
            </a:r>
          </a:p>
        </p:txBody>
      </p:sp>
      <p:sp>
        <p:nvSpPr>
          <p:cNvPr id="17" name="Oval 16">
            <a:extLst>
              <a:ext uri="{FF2B5EF4-FFF2-40B4-BE49-F238E27FC236}">
                <a16:creationId xmlns:a16="http://schemas.microsoft.com/office/drawing/2014/main" id="{573F0CD4-A48D-4AF0-AC81-7C2EDD09BE8E}"/>
              </a:ext>
            </a:extLst>
          </p:cNvPr>
          <p:cNvSpPr/>
          <p:nvPr/>
        </p:nvSpPr>
        <p:spPr>
          <a:xfrm>
            <a:off x="7084980" y="1896894"/>
            <a:ext cx="330740" cy="32101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lumMod val="85000"/>
                    <a:lumOff val="15000"/>
                  </a:schemeClr>
                </a:solidFill>
              </a:rPr>
              <a:t>2</a:t>
            </a:r>
          </a:p>
        </p:txBody>
      </p:sp>
      <p:pic>
        <p:nvPicPr>
          <p:cNvPr id="6" name="Picture 5">
            <a:extLst>
              <a:ext uri="{FF2B5EF4-FFF2-40B4-BE49-F238E27FC236}">
                <a16:creationId xmlns:a16="http://schemas.microsoft.com/office/drawing/2014/main" id="{D2DC62CA-5400-4726-99B5-FBA6F814D20E}"/>
              </a:ext>
            </a:extLst>
          </p:cNvPr>
          <p:cNvPicPr>
            <a:picLocks noChangeAspect="1"/>
          </p:cNvPicPr>
          <p:nvPr/>
        </p:nvPicPr>
        <p:blipFill>
          <a:blip r:embed="rId4"/>
          <a:srcRect/>
          <a:stretch/>
        </p:blipFill>
        <p:spPr>
          <a:xfrm>
            <a:off x="5597105" y="2217906"/>
            <a:ext cx="826546" cy="826546"/>
          </a:xfrm>
          <a:prstGeom prst="rect">
            <a:avLst/>
          </a:prstGeom>
        </p:spPr>
      </p:pic>
      <p:sp>
        <p:nvSpPr>
          <p:cNvPr id="7" name="Arrow: Down 6">
            <a:extLst>
              <a:ext uri="{FF2B5EF4-FFF2-40B4-BE49-F238E27FC236}">
                <a16:creationId xmlns:a16="http://schemas.microsoft.com/office/drawing/2014/main" id="{B04D62CA-0D74-423A-8B8E-1D0931ACDA1B}"/>
              </a:ext>
            </a:extLst>
          </p:cNvPr>
          <p:cNvSpPr/>
          <p:nvPr/>
        </p:nvSpPr>
        <p:spPr>
          <a:xfrm>
            <a:off x="2587557" y="3808755"/>
            <a:ext cx="496111" cy="879977"/>
          </a:xfrm>
          <a:prstGeom prst="downArrow">
            <a:avLst/>
          </a:prstGeom>
          <a:solidFill>
            <a:schemeClr val="accent1">
              <a:lumMod val="20000"/>
              <a:lumOff val="8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Down 18">
            <a:extLst>
              <a:ext uri="{FF2B5EF4-FFF2-40B4-BE49-F238E27FC236}">
                <a16:creationId xmlns:a16="http://schemas.microsoft.com/office/drawing/2014/main" id="{81C2E06F-C69F-4CC8-81D6-46C8AE055B33}"/>
              </a:ext>
            </a:extLst>
          </p:cNvPr>
          <p:cNvSpPr/>
          <p:nvPr/>
        </p:nvSpPr>
        <p:spPr>
          <a:xfrm>
            <a:off x="8860278" y="3808755"/>
            <a:ext cx="496111" cy="879977"/>
          </a:xfrm>
          <a:prstGeom prst="downArrow">
            <a:avLst/>
          </a:prstGeom>
          <a:solidFill>
            <a:schemeClr val="accent1">
              <a:lumMod val="20000"/>
              <a:lumOff val="8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1767FD30-A16F-4190-90E2-E5D864B23DCA}"/>
              </a:ext>
            </a:extLst>
          </p:cNvPr>
          <p:cNvSpPr txBox="1"/>
          <p:nvPr/>
        </p:nvSpPr>
        <p:spPr>
          <a:xfrm>
            <a:off x="1527243" y="5077838"/>
            <a:ext cx="3745148" cy="584775"/>
          </a:xfrm>
          <a:prstGeom prst="rect">
            <a:avLst/>
          </a:prstGeom>
          <a:noFill/>
        </p:spPr>
        <p:txBody>
          <a:bodyPr wrap="square" rtlCol="0">
            <a:spAutoFit/>
          </a:bodyPr>
          <a:lstStyle/>
          <a:p>
            <a:r>
              <a:rPr lang="en-GB" sz="1600" dirty="0">
                <a:solidFill>
                  <a:schemeClr val="tx1">
                    <a:lumMod val="65000"/>
                    <a:lumOff val="35000"/>
                  </a:schemeClr>
                </a:solidFill>
                <a:latin typeface="Poppins" panose="020B0604020202020204" charset="0"/>
                <a:cs typeface="Poppins" panose="020B0604020202020204" charset="0"/>
              </a:rPr>
              <a:t>Dive into historical sales, margins, products, channels, regions</a:t>
            </a:r>
            <a:endParaRPr lang="en-IN" sz="1600" dirty="0">
              <a:solidFill>
                <a:schemeClr val="tx1">
                  <a:lumMod val="65000"/>
                  <a:lumOff val="35000"/>
                </a:schemeClr>
              </a:solidFill>
              <a:latin typeface="Poppins" panose="020B0604020202020204" charset="0"/>
              <a:cs typeface="Poppins" panose="020B0604020202020204" charset="0"/>
            </a:endParaRPr>
          </a:p>
        </p:txBody>
      </p:sp>
      <p:sp>
        <p:nvSpPr>
          <p:cNvPr id="22" name="TextBox 21">
            <a:extLst>
              <a:ext uri="{FF2B5EF4-FFF2-40B4-BE49-F238E27FC236}">
                <a16:creationId xmlns:a16="http://schemas.microsoft.com/office/drawing/2014/main" id="{757D9954-2268-4CDE-BEC9-BD6EB7D4C508}"/>
              </a:ext>
            </a:extLst>
          </p:cNvPr>
          <p:cNvSpPr txBox="1"/>
          <p:nvPr/>
        </p:nvSpPr>
        <p:spPr>
          <a:xfrm>
            <a:off x="7217923" y="5077838"/>
            <a:ext cx="3745148" cy="584775"/>
          </a:xfrm>
          <a:prstGeom prst="rect">
            <a:avLst/>
          </a:prstGeom>
          <a:noFill/>
        </p:spPr>
        <p:txBody>
          <a:bodyPr wrap="square" rtlCol="0">
            <a:spAutoFit/>
          </a:bodyPr>
          <a:lstStyle/>
          <a:p>
            <a:r>
              <a:rPr lang="en-IN" sz="1600" dirty="0">
                <a:solidFill>
                  <a:schemeClr val="tx1">
                    <a:lumMod val="65000"/>
                    <a:lumOff val="35000"/>
                  </a:schemeClr>
                </a:solidFill>
                <a:latin typeface="Poppins" panose="020B0604020202020204" charset="0"/>
                <a:cs typeface="Poppins" panose="020B0604020202020204" charset="0"/>
              </a:rPr>
              <a:t>Build a live view for business Users to self serve insights </a:t>
            </a:r>
          </a:p>
        </p:txBody>
      </p:sp>
      <p:sp>
        <p:nvSpPr>
          <p:cNvPr id="23" name="TextBox 22">
            <a:extLst>
              <a:ext uri="{FF2B5EF4-FFF2-40B4-BE49-F238E27FC236}">
                <a16:creationId xmlns:a16="http://schemas.microsoft.com/office/drawing/2014/main" id="{75B3FF80-C907-4C20-93BB-629AEE984E90}"/>
              </a:ext>
            </a:extLst>
          </p:cNvPr>
          <p:cNvSpPr txBox="1"/>
          <p:nvPr/>
        </p:nvSpPr>
        <p:spPr>
          <a:xfrm>
            <a:off x="7217923" y="5790674"/>
            <a:ext cx="3745148" cy="584775"/>
          </a:xfrm>
          <a:prstGeom prst="rect">
            <a:avLst/>
          </a:prstGeom>
          <a:noFill/>
        </p:spPr>
        <p:txBody>
          <a:bodyPr wrap="square" rtlCol="0">
            <a:spAutoFit/>
          </a:bodyPr>
          <a:lstStyle/>
          <a:p>
            <a:r>
              <a:rPr lang="en-IN" sz="1600" dirty="0">
                <a:solidFill>
                  <a:schemeClr val="tx1">
                    <a:lumMod val="65000"/>
                    <a:lumOff val="35000"/>
                  </a:schemeClr>
                </a:solidFill>
                <a:latin typeface="Poppins" panose="020B0604020202020204" charset="0"/>
                <a:cs typeface="Poppins" panose="020B0604020202020204" charset="0"/>
              </a:rPr>
              <a:t>Enable ad-hoc slicing by time, product, region, channel</a:t>
            </a:r>
          </a:p>
        </p:txBody>
      </p:sp>
      <p:sp>
        <p:nvSpPr>
          <p:cNvPr id="30" name="TextBox 29">
            <a:extLst>
              <a:ext uri="{FF2B5EF4-FFF2-40B4-BE49-F238E27FC236}">
                <a16:creationId xmlns:a16="http://schemas.microsoft.com/office/drawing/2014/main" id="{F5524C7F-A5F0-4504-9D64-B4D4EEE5B159}"/>
              </a:ext>
            </a:extLst>
          </p:cNvPr>
          <p:cNvSpPr txBox="1"/>
          <p:nvPr/>
        </p:nvSpPr>
        <p:spPr>
          <a:xfrm>
            <a:off x="1527243" y="5790674"/>
            <a:ext cx="3745148" cy="584775"/>
          </a:xfrm>
          <a:prstGeom prst="rect">
            <a:avLst/>
          </a:prstGeom>
          <a:noFill/>
        </p:spPr>
        <p:txBody>
          <a:bodyPr wrap="square" rtlCol="0">
            <a:spAutoFit/>
          </a:bodyPr>
          <a:lstStyle/>
          <a:p>
            <a:r>
              <a:rPr lang="en-GB" sz="1600" dirty="0">
                <a:solidFill>
                  <a:schemeClr val="tx1">
                    <a:lumMod val="65000"/>
                    <a:lumOff val="35000"/>
                  </a:schemeClr>
                </a:solidFill>
                <a:latin typeface="Poppins" panose="020B0604020202020204" charset="0"/>
                <a:cs typeface="Poppins" panose="020B0604020202020204" charset="0"/>
              </a:rPr>
              <a:t>Surface trend, outliers &amp; relationships</a:t>
            </a:r>
            <a:endParaRPr lang="en-IN" sz="1600" dirty="0">
              <a:solidFill>
                <a:schemeClr val="tx1">
                  <a:lumMod val="65000"/>
                  <a:lumOff val="35000"/>
                </a:schemeClr>
              </a:solidFill>
              <a:latin typeface="Poppins" panose="020B0604020202020204" charset="0"/>
              <a:cs typeface="Poppins" panose="020B0604020202020204" charset="0"/>
            </a:endParaRPr>
          </a:p>
        </p:txBody>
      </p:sp>
      <p:sp>
        <p:nvSpPr>
          <p:cNvPr id="31" name="Oval 30">
            <a:extLst>
              <a:ext uri="{FF2B5EF4-FFF2-40B4-BE49-F238E27FC236}">
                <a16:creationId xmlns:a16="http://schemas.microsoft.com/office/drawing/2014/main" id="{2CFBD04C-D308-49D3-A942-AE5485CA5565}"/>
              </a:ext>
            </a:extLst>
          </p:cNvPr>
          <p:cNvSpPr/>
          <p:nvPr/>
        </p:nvSpPr>
        <p:spPr>
          <a:xfrm>
            <a:off x="1313234" y="5185820"/>
            <a:ext cx="160200" cy="138599"/>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Oval 31">
            <a:extLst>
              <a:ext uri="{FF2B5EF4-FFF2-40B4-BE49-F238E27FC236}">
                <a16:creationId xmlns:a16="http://schemas.microsoft.com/office/drawing/2014/main" id="{1CED950A-B354-4091-B9D5-11788B58C8A9}"/>
              </a:ext>
            </a:extLst>
          </p:cNvPr>
          <p:cNvSpPr/>
          <p:nvPr/>
        </p:nvSpPr>
        <p:spPr>
          <a:xfrm>
            <a:off x="1313234" y="5873242"/>
            <a:ext cx="160200" cy="138599"/>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Oval 32">
            <a:extLst>
              <a:ext uri="{FF2B5EF4-FFF2-40B4-BE49-F238E27FC236}">
                <a16:creationId xmlns:a16="http://schemas.microsoft.com/office/drawing/2014/main" id="{95B87BB1-CDC3-4813-831F-CEF786CD3A56}"/>
              </a:ext>
            </a:extLst>
          </p:cNvPr>
          <p:cNvSpPr/>
          <p:nvPr/>
        </p:nvSpPr>
        <p:spPr>
          <a:xfrm>
            <a:off x="7004880" y="5185819"/>
            <a:ext cx="160200" cy="138599"/>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Oval 33">
            <a:extLst>
              <a:ext uri="{FF2B5EF4-FFF2-40B4-BE49-F238E27FC236}">
                <a16:creationId xmlns:a16="http://schemas.microsoft.com/office/drawing/2014/main" id="{C744AD04-BDD3-4E9F-9B41-BC3CAFE7F84B}"/>
              </a:ext>
            </a:extLst>
          </p:cNvPr>
          <p:cNvSpPr/>
          <p:nvPr/>
        </p:nvSpPr>
        <p:spPr>
          <a:xfrm>
            <a:off x="7004880" y="5873241"/>
            <a:ext cx="160200" cy="138599"/>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Google Shape;147;p2">
            <a:extLst>
              <a:ext uri="{FF2B5EF4-FFF2-40B4-BE49-F238E27FC236}">
                <a16:creationId xmlns:a16="http://schemas.microsoft.com/office/drawing/2014/main" id="{E2C9632B-DA41-4294-8BC1-3C70617AD806}"/>
              </a:ext>
            </a:extLst>
          </p:cNvPr>
          <p:cNvSpPr txBox="1">
            <a:spLocks/>
          </p:cNvSpPr>
          <p:nvPr/>
        </p:nvSpPr>
        <p:spPr>
          <a:xfrm>
            <a:off x="463043" y="421813"/>
            <a:ext cx="7928481"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3200" dirty="0">
                <a:solidFill>
                  <a:schemeClr val="tx1">
                    <a:lumMod val="75000"/>
                    <a:lumOff val="25000"/>
                  </a:schemeClr>
                </a:solidFill>
                <a:effectLst/>
              </a:rPr>
              <a:t>Approach – Two phase solution</a:t>
            </a:r>
            <a:endParaRPr lang="en-US" sz="3200" dirty="0">
              <a:solidFill>
                <a:schemeClr val="tx1">
                  <a:lumMod val="75000"/>
                  <a:lumOff val="25000"/>
                </a:schemeClr>
              </a:solidFill>
            </a:endParaRPr>
          </a:p>
        </p:txBody>
      </p:sp>
    </p:spTree>
    <p:extLst>
      <p:ext uri="{BB962C8B-B14F-4D97-AF65-F5344CB8AC3E}">
        <p14:creationId xmlns:p14="http://schemas.microsoft.com/office/powerpoint/2010/main" val="1593690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7"/>
          <p:cNvPicPr preferRelativeResize="0"/>
          <p:nvPr/>
        </p:nvPicPr>
        <p:blipFill>
          <a:blip r:embed="rId3"/>
          <a:srcRect t="7812" b="7812"/>
          <a:stretch/>
        </p:blipFill>
        <p:spPr>
          <a:xfrm>
            <a:off x="0" y="0"/>
            <a:ext cx="12192000" cy="6858001"/>
          </a:xfrm>
          <a:prstGeom prst="rect">
            <a:avLst/>
          </a:prstGeom>
          <a:noFill/>
          <a:ln>
            <a:noFill/>
          </a:ln>
        </p:spPr>
      </p:pic>
      <p:sp>
        <p:nvSpPr>
          <p:cNvPr id="157" name="Google Shape;157;p7"/>
          <p:cNvSpPr txBox="1">
            <a:spLocks noGrp="1"/>
          </p:cNvSpPr>
          <p:nvPr>
            <p:ph type="title"/>
          </p:nvPr>
        </p:nvSpPr>
        <p:spPr>
          <a:xfrm>
            <a:off x="533400" y="-697772"/>
            <a:ext cx="6168342" cy="1111073"/>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158" name="Google Shape;158;p7"/>
          <p:cNvSpPr/>
          <p:nvPr/>
        </p:nvSpPr>
        <p:spPr>
          <a:xfrm rot="10800000" flipH="1">
            <a:off x="338397" y="6250801"/>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59" name="Google Shape;159;p7"/>
          <p:cNvSpPr txBox="1">
            <a:spLocks noGrp="1"/>
          </p:cNvSpPr>
          <p:nvPr>
            <p:ph type="sldNum" idx="12"/>
          </p:nvPr>
        </p:nvSpPr>
        <p:spPr>
          <a:xfrm>
            <a:off x="382895" y="6306200"/>
            <a:ext cx="160300" cy="138499"/>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7</a:t>
            </a:fld>
            <a:endParaRPr sz="900" b="0" i="0" u="none" strike="noStrike" cap="none">
              <a:solidFill>
                <a:srgbClr val="FFFFFF"/>
              </a:solidFill>
              <a:latin typeface="Poppins"/>
              <a:ea typeface="Poppins"/>
              <a:cs typeface="Poppins"/>
              <a:sym typeface="Poppins"/>
            </a:endParaRPr>
          </a:p>
        </p:txBody>
      </p:sp>
      <p:sp>
        <p:nvSpPr>
          <p:cNvPr id="160" name="Google Shape;160;p7"/>
          <p:cNvSpPr/>
          <p:nvPr/>
        </p:nvSpPr>
        <p:spPr>
          <a:xfrm>
            <a:off x="0" y="2547468"/>
            <a:ext cx="7222603" cy="2325473"/>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61" name="Google Shape;161;p7"/>
          <p:cNvSpPr txBox="1"/>
          <p:nvPr/>
        </p:nvSpPr>
        <p:spPr>
          <a:xfrm>
            <a:off x="533400" y="3704000"/>
            <a:ext cx="5057400" cy="6678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3200" b="1" dirty="0">
                <a:solidFill>
                  <a:srgbClr val="FFFFFF"/>
                </a:solidFill>
                <a:latin typeface="Poppins"/>
                <a:ea typeface="Poppins"/>
                <a:cs typeface="Poppins"/>
                <a:sym typeface="Poppins"/>
              </a:rPr>
              <a:t>Project Workflow</a:t>
            </a:r>
            <a:endParaRPr sz="3200" b="0" i="0" u="none" strike="noStrike" cap="none" dirty="0">
              <a:solidFill>
                <a:srgbClr val="FFFFFF"/>
              </a:solidFill>
              <a:latin typeface="Poppins"/>
              <a:ea typeface="Poppins"/>
              <a:cs typeface="Poppins"/>
              <a:sym typeface="Poppins"/>
            </a:endParaRPr>
          </a:p>
        </p:txBody>
      </p:sp>
      <p:pic>
        <p:nvPicPr>
          <p:cNvPr id="162" name="Google Shape;162;p7"/>
          <p:cNvPicPr preferRelativeResize="0"/>
          <p:nvPr/>
        </p:nvPicPr>
        <p:blipFill rotWithShape="1">
          <a:blip r:embed="rId4">
            <a:alphaModFix/>
          </a:blip>
          <a:srcRect/>
          <a:stretch/>
        </p:blipFill>
        <p:spPr>
          <a:xfrm>
            <a:off x="533400" y="2835734"/>
            <a:ext cx="518323" cy="518323"/>
          </a:xfrm>
          <a:prstGeom prst="rect">
            <a:avLst/>
          </a:prstGeom>
          <a:noFill/>
          <a:ln>
            <a:noFill/>
          </a:ln>
        </p:spPr>
      </p:pic>
    </p:spTree>
    <p:extLst>
      <p:ext uri="{BB962C8B-B14F-4D97-AF65-F5344CB8AC3E}">
        <p14:creationId xmlns:p14="http://schemas.microsoft.com/office/powerpoint/2010/main" val="3149819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8</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pic>
        <p:nvPicPr>
          <p:cNvPr id="202" name="Google Shape;202;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210C64C4-D133-419F-9503-04E3CCA88496}"/>
              </a:ext>
            </a:extLst>
          </p:cNvPr>
          <p:cNvSpPr/>
          <p:nvPr/>
        </p:nvSpPr>
        <p:spPr>
          <a:xfrm>
            <a:off x="10680519" y="6154546"/>
            <a:ext cx="1511481" cy="4418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5" name="Group 4">
            <a:extLst>
              <a:ext uri="{FF2B5EF4-FFF2-40B4-BE49-F238E27FC236}">
                <a16:creationId xmlns:a16="http://schemas.microsoft.com/office/drawing/2014/main" id="{DF224B0A-B7DA-4658-84D8-77EAAAA36721}"/>
              </a:ext>
            </a:extLst>
          </p:cNvPr>
          <p:cNvGrpSpPr/>
          <p:nvPr/>
        </p:nvGrpSpPr>
        <p:grpSpPr>
          <a:xfrm>
            <a:off x="722279" y="1736386"/>
            <a:ext cx="515566" cy="496110"/>
            <a:chOff x="1342417" y="1955260"/>
            <a:chExt cx="603115" cy="584775"/>
          </a:xfrm>
        </p:grpSpPr>
        <p:sp>
          <p:nvSpPr>
            <p:cNvPr id="3" name="Oval 2">
              <a:extLst>
                <a:ext uri="{FF2B5EF4-FFF2-40B4-BE49-F238E27FC236}">
                  <a16:creationId xmlns:a16="http://schemas.microsoft.com/office/drawing/2014/main" id="{089343E5-4B2D-4BC3-8EE0-946E05CD05D9}"/>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10" name="Oval 9">
              <a:extLst>
                <a:ext uri="{FF2B5EF4-FFF2-40B4-BE49-F238E27FC236}">
                  <a16:creationId xmlns:a16="http://schemas.microsoft.com/office/drawing/2014/main" id="{1D168AE5-10DE-45C6-9E2E-7BD888A72375}"/>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1</a:t>
              </a:r>
            </a:p>
          </p:txBody>
        </p:sp>
      </p:grpSp>
      <p:grpSp>
        <p:nvGrpSpPr>
          <p:cNvPr id="21" name="Group 20">
            <a:extLst>
              <a:ext uri="{FF2B5EF4-FFF2-40B4-BE49-F238E27FC236}">
                <a16:creationId xmlns:a16="http://schemas.microsoft.com/office/drawing/2014/main" id="{D5E95E7B-E630-4DFF-9DBE-EE55E40FEADD}"/>
              </a:ext>
            </a:extLst>
          </p:cNvPr>
          <p:cNvGrpSpPr/>
          <p:nvPr/>
        </p:nvGrpSpPr>
        <p:grpSpPr>
          <a:xfrm>
            <a:off x="1381328" y="1434217"/>
            <a:ext cx="3988340" cy="1172796"/>
            <a:chOff x="1381328" y="1434217"/>
            <a:chExt cx="3988340" cy="1172796"/>
          </a:xfrm>
        </p:grpSpPr>
        <p:grpSp>
          <p:nvGrpSpPr>
            <p:cNvPr id="20" name="Group 19">
              <a:extLst>
                <a:ext uri="{FF2B5EF4-FFF2-40B4-BE49-F238E27FC236}">
                  <a16:creationId xmlns:a16="http://schemas.microsoft.com/office/drawing/2014/main" id="{BF6D0B17-11C6-4912-A377-9ACA0AA9214F}"/>
                </a:ext>
              </a:extLst>
            </p:cNvPr>
            <p:cNvGrpSpPr/>
            <p:nvPr/>
          </p:nvGrpSpPr>
          <p:grpSpPr>
            <a:xfrm>
              <a:off x="1381328" y="1434217"/>
              <a:ext cx="3988340" cy="1172796"/>
              <a:chOff x="1381328" y="1434217"/>
              <a:chExt cx="3988340" cy="1172796"/>
            </a:xfrm>
          </p:grpSpPr>
          <p:grpSp>
            <p:nvGrpSpPr>
              <p:cNvPr id="19" name="Group 18">
                <a:extLst>
                  <a:ext uri="{FF2B5EF4-FFF2-40B4-BE49-F238E27FC236}">
                    <a16:creationId xmlns:a16="http://schemas.microsoft.com/office/drawing/2014/main" id="{280696E0-F33F-4F8F-BEF9-47CE369EC2B4}"/>
                  </a:ext>
                </a:extLst>
              </p:cNvPr>
              <p:cNvGrpSpPr/>
              <p:nvPr/>
            </p:nvGrpSpPr>
            <p:grpSpPr>
              <a:xfrm>
                <a:off x="1381328" y="1434829"/>
                <a:ext cx="3988340" cy="1172184"/>
                <a:chOff x="1381328" y="1434829"/>
                <a:chExt cx="3988340" cy="1172184"/>
              </a:xfrm>
            </p:grpSpPr>
            <p:sp>
              <p:nvSpPr>
                <p:cNvPr id="7" name="Rectangle: Rounded Corners 6">
                  <a:extLst>
                    <a:ext uri="{FF2B5EF4-FFF2-40B4-BE49-F238E27FC236}">
                      <a16:creationId xmlns:a16="http://schemas.microsoft.com/office/drawing/2014/main" id="{9EE557D7-8B52-48E0-BA8F-679E18943105}"/>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8" name="Rectangle: Rounded Corners 7">
                  <a:extLst>
                    <a:ext uri="{FF2B5EF4-FFF2-40B4-BE49-F238E27FC236}">
                      <a16:creationId xmlns:a16="http://schemas.microsoft.com/office/drawing/2014/main" id="{9372ADC6-D177-4A3B-A941-FB3884741A1A}"/>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9" name="TextBox 8">
                <a:extLst>
                  <a:ext uri="{FF2B5EF4-FFF2-40B4-BE49-F238E27FC236}">
                    <a16:creationId xmlns:a16="http://schemas.microsoft.com/office/drawing/2014/main" id="{03EC3956-454F-47F7-9AA5-29BE27635D16}"/>
                  </a:ext>
                </a:extLst>
              </p:cNvPr>
              <p:cNvSpPr txBox="1"/>
              <p:nvPr/>
            </p:nvSpPr>
            <p:spPr>
              <a:xfrm>
                <a:off x="1976717" y="1434217"/>
                <a:ext cx="2896947" cy="338554"/>
              </a:xfrm>
              <a:prstGeom prst="rect">
                <a:avLst/>
              </a:prstGeom>
              <a:noFill/>
            </p:spPr>
            <p:txBody>
              <a:bodyPr wrap="none" rtlCol="0">
                <a:spAutoFit/>
              </a:bodyPr>
              <a:lstStyle/>
              <a:p>
                <a:r>
                  <a:rPr lang="en-IN" sz="1600" b="1" dirty="0">
                    <a:solidFill>
                      <a:schemeClr val="bg1">
                        <a:lumMod val="95000"/>
                      </a:schemeClr>
                    </a:solidFill>
                    <a:latin typeface="Poppins" panose="020B0604020202020204" charset="0"/>
                    <a:cs typeface="Poppins" panose="020B0604020202020204" charset="0"/>
                  </a:rPr>
                  <a:t>Define Business Objective</a:t>
                </a:r>
              </a:p>
            </p:txBody>
          </p:sp>
        </p:grpSp>
        <p:sp>
          <p:nvSpPr>
            <p:cNvPr id="11" name="TextBox 10">
              <a:extLst>
                <a:ext uri="{FF2B5EF4-FFF2-40B4-BE49-F238E27FC236}">
                  <a16:creationId xmlns:a16="http://schemas.microsoft.com/office/drawing/2014/main" id="{F6CA487F-1F18-4418-AFDB-70EDFA869D6E}"/>
                </a:ext>
              </a:extLst>
            </p:cNvPr>
            <p:cNvSpPr txBox="1"/>
            <p:nvPr/>
          </p:nvSpPr>
          <p:spPr>
            <a:xfrm>
              <a:off x="1710446" y="1920858"/>
              <a:ext cx="3561945"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Understand the core problem and expected business outcomes.</a:t>
              </a:r>
              <a:endParaRPr lang="en-IN" dirty="0">
                <a:solidFill>
                  <a:schemeClr val="tx1">
                    <a:lumMod val="75000"/>
                    <a:lumOff val="25000"/>
                  </a:schemeClr>
                </a:solidFill>
                <a:latin typeface="Poppins" panose="020B0604020202020204" charset="0"/>
                <a:cs typeface="Poppins" panose="020B0604020202020204" charset="0"/>
              </a:endParaRPr>
            </a:p>
          </p:txBody>
        </p:sp>
      </p:grpSp>
      <p:grpSp>
        <p:nvGrpSpPr>
          <p:cNvPr id="22" name="Group 21">
            <a:extLst>
              <a:ext uri="{FF2B5EF4-FFF2-40B4-BE49-F238E27FC236}">
                <a16:creationId xmlns:a16="http://schemas.microsoft.com/office/drawing/2014/main" id="{19D0BBFF-8B46-41EA-9432-D45859685DF7}"/>
              </a:ext>
            </a:extLst>
          </p:cNvPr>
          <p:cNvGrpSpPr/>
          <p:nvPr/>
        </p:nvGrpSpPr>
        <p:grpSpPr>
          <a:xfrm>
            <a:off x="6919610" y="1434523"/>
            <a:ext cx="4653866" cy="1172796"/>
            <a:chOff x="6919610" y="1434523"/>
            <a:chExt cx="4653866" cy="1172796"/>
          </a:xfrm>
        </p:grpSpPr>
        <p:grpSp>
          <p:nvGrpSpPr>
            <p:cNvPr id="13" name="Group 12">
              <a:extLst>
                <a:ext uri="{FF2B5EF4-FFF2-40B4-BE49-F238E27FC236}">
                  <a16:creationId xmlns:a16="http://schemas.microsoft.com/office/drawing/2014/main" id="{11B7D166-4071-4D7E-9D73-F0FA24768FD5}"/>
                </a:ext>
              </a:extLst>
            </p:cNvPr>
            <p:cNvGrpSpPr/>
            <p:nvPr/>
          </p:nvGrpSpPr>
          <p:grpSpPr>
            <a:xfrm>
              <a:off x="6919610" y="1736386"/>
              <a:ext cx="515566" cy="496110"/>
              <a:chOff x="1342417" y="1955260"/>
              <a:chExt cx="603115" cy="584775"/>
            </a:xfrm>
          </p:grpSpPr>
          <p:sp>
            <p:nvSpPr>
              <p:cNvPr id="15" name="Oval 14">
                <a:extLst>
                  <a:ext uri="{FF2B5EF4-FFF2-40B4-BE49-F238E27FC236}">
                    <a16:creationId xmlns:a16="http://schemas.microsoft.com/office/drawing/2014/main" id="{73248B29-E84C-4432-8E22-0CEEA1986F73}"/>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16" name="Oval 15">
                <a:extLst>
                  <a:ext uri="{FF2B5EF4-FFF2-40B4-BE49-F238E27FC236}">
                    <a16:creationId xmlns:a16="http://schemas.microsoft.com/office/drawing/2014/main" id="{C927EDD5-A3A6-4179-B14F-5B8ABC9EF74F}"/>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2</a:t>
                </a:r>
              </a:p>
            </p:txBody>
          </p:sp>
        </p:grpSp>
        <p:grpSp>
          <p:nvGrpSpPr>
            <p:cNvPr id="25" name="Group 24">
              <a:extLst>
                <a:ext uri="{FF2B5EF4-FFF2-40B4-BE49-F238E27FC236}">
                  <a16:creationId xmlns:a16="http://schemas.microsoft.com/office/drawing/2014/main" id="{B8169776-30B8-4FBC-A478-8FFCF84A0AD9}"/>
                </a:ext>
              </a:extLst>
            </p:cNvPr>
            <p:cNvGrpSpPr/>
            <p:nvPr/>
          </p:nvGrpSpPr>
          <p:grpSpPr>
            <a:xfrm>
              <a:off x="7585136" y="1434523"/>
              <a:ext cx="3988340" cy="1172796"/>
              <a:chOff x="1381328" y="1434217"/>
              <a:chExt cx="3988340" cy="1172796"/>
            </a:xfrm>
          </p:grpSpPr>
          <p:grpSp>
            <p:nvGrpSpPr>
              <p:cNvPr id="26" name="Group 25">
                <a:extLst>
                  <a:ext uri="{FF2B5EF4-FFF2-40B4-BE49-F238E27FC236}">
                    <a16:creationId xmlns:a16="http://schemas.microsoft.com/office/drawing/2014/main" id="{2FBEE5F3-B4C3-4A4E-ADB4-1262739AED23}"/>
                  </a:ext>
                </a:extLst>
              </p:cNvPr>
              <p:cNvGrpSpPr/>
              <p:nvPr/>
            </p:nvGrpSpPr>
            <p:grpSpPr>
              <a:xfrm>
                <a:off x="1381328" y="1434217"/>
                <a:ext cx="3988340" cy="1172796"/>
                <a:chOff x="1381328" y="1434217"/>
                <a:chExt cx="3988340" cy="1172796"/>
              </a:xfrm>
            </p:grpSpPr>
            <p:grpSp>
              <p:nvGrpSpPr>
                <p:cNvPr id="28" name="Group 27">
                  <a:extLst>
                    <a:ext uri="{FF2B5EF4-FFF2-40B4-BE49-F238E27FC236}">
                      <a16:creationId xmlns:a16="http://schemas.microsoft.com/office/drawing/2014/main" id="{44EDF781-E63E-4928-AA7B-47091E998F42}"/>
                    </a:ext>
                  </a:extLst>
                </p:cNvPr>
                <p:cNvGrpSpPr/>
                <p:nvPr/>
              </p:nvGrpSpPr>
              <p:grpSpPr>
                <a:xfrm>
                  <a:off x="1381328" y="1434829"/>
                  <a:ext cx="3988340" cy="1172184"/>
                  <a:chOff x="1381328" y="1434829"/>
                  <a:chExt cx="3988340" cy="1172184"/>
                </a:xfrm>
              </p:grpSpPr>
              <p:sp>
                <p:nvSpPr>
                  <p:cNvPr id="30" name="Rectangle: Rounded Corners 29">
                    <a:extLst>
                      <a:ext uri="{FF2B5EF4-FFF2-40B4-BE49-F238E27FC236}">
                        <a16:creationId xmlns:a16="http://schemas.microsoft.com/office/drawing/2014/main" id="{D624CC8E-349B-4D52-84ED-47A6DB06B343}"/>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31" name="Rectangle: Rounded Corners 30">
                    <a:extLst>
                      <a:ext uri="{FF2B5EF4-FFF2-40B4-BE49-F238E27FC236}">
                        <a16:creationId xmlns:a16="http://schemas.microsoft.com/office/drawing/2014/main" id="{65C49F8A-6986-4B0F-8668-4B436C8AF79E}"/>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9" name="TextBox 28">
                  <a:extLst>
                    <a:ext uri="{FF2B5EF4-FFF2-40B4-BE49-F238E27FC236}">
                      <a16:creationId xmlns:a16="http://schemas.microsoft.com/office/drawing/2014/main" id="{8F9BDF65-E819-465C-A638-470B5BBB1ADF}"/>
                    </a:ext>
                  </a:extLst>
                </p:cNvPr>
                <p:cNvSpPr txBox="1"/>
                <p:nvPr/>
              </p:nvSpPr>
              <p:spPr>
                <a:xfrm>
                  <a:off x="1976717" y="1434217"/>
                  <a:ext cx="3251211" cy="400110"/>
                </a:xfrm>
                <a:prstGeom prst="rect">
                  <a:avLst/>
                </a:prstGeom>
                <a:noFill/>
              </p:spPr>
              <p:txBody>
                <a:bodyPr wrap="none" rtlCol="0">
                  <a:spAutoFit/>
                </a:bodyPr>
                <a:lstStyle>
                  <a:defPPr marR="0" lvl="0" algn="l" rtl="0">
                    <a:lnSpc>
                      <a:spcPct val="100000"/>
                    </a:lnSpc>
                    <a:spcBef>
                      <a:spcPts val="0"/>
                    </a:spcBef>
                    <a:spcAft>
                      <a:spcPts val="0"/>
                    </a:spcAft>
                  </a:defPPr>
                  <a:lvl1pPr>
                    <a:defRPr sz="1600" b="1">
                      <a:solidFill>
                        <a:schemeClr val="bg1">
                          <a:lumMod val="95000"/>
                        </a:schemeClr>
                      </a:solidFill>
                      <a:latin typeface="Poppins" panose="020B0604020202020204" charset="0"/>
                      <a:cs typeface="Poppins" panose="020B0604020202020204" charset="0"/>
                    </a:defRPr>
                  </a:lvl1pPr>
                </a:lstStyle>
                <a:p>
                  <a:r>
                    <a:rPr lang="en-IN" dirty="0"/>
                    <a:t>Collect &amp; Consolidate Data</a:t>
                  </a:r>
                </a:p>
              </p:txBody>
            </p:sp>
          </p:grpSp>
          <p:sp>
            <p:nvSpPr>
              <p:cNvPr id="27" name="TextBox 26">
                <a:extLst>
                  <a:ext uri="{FF2B5EF4-FFF2-40B4-BE49-F238E27FC236}">
                    <a16:creationId xmlns:a16="http://schemas.microsoft.com/office/drawing/2014/main" id="{43B06949-40E7-46B3-A568-01AB147E024F}"/>
                  </a:ext>
                </a:extLst>
              </p:cNvPr>
              <p:cNvSpPr txBox="1"/>
              <p:nvPr/>
            </p:nvSpPr>
            <p:spPr>
              <a:xfrm>
                <a:off x="1562185" y="1893064"/>
                <a:ext cx="3703728"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Gather multi-source sales data (Excel sheets) and understand schema.</a:t>
                </a:r>
                <a:endParaRPr lang="en-IN" dirty="0">
                  <a:solidFill>
                    <a:schemeClr val="tx1">
                      <a:lumMod val="75000"/>
                      <a:lumOff val="25000"/>
                    </a:schemeClr>
                  </a:solidFill>
                  <a:latin typeface="Poppins" panose="020B0604020202020204" charset="0"/>
                  <a:cs typeface="Poppins" panose="020B0604020202020204" charset="0"/>
                </a:endParaRPr>
              </a:p>
            </p:txBody>
          </p:sp>
        </p:grpSp>
      </p:grpSp>
      <p:grpSp>
        <p:nvGrpSpPr>
          <p:cNvPr id="33" name="Group 32">
            <a:extLst>
              <a:ext uri="{FF2B5EF4-FFF2-40B4-BE49-F238E27FC236}">
                <a16:creationId xmlns:a16="http://schemas.microsoft.com/office/drawing/2014/main" id="{25B761F6-5DB9-4DA5-B1D9-D59F4B34BD41}"/>
              </a:ext>
            </a:extLst>
          </p:cNvPr>
          <p:cNvGrpSpPr/>
          <p:nvPr/>
        </p:nvGrpSpPr>
        <p:grpSpPr>
          <a:xfrm>
            <a:off x="738779" y="3453359"/>
            <a:ext cx="4653866" cy="1173408"/>
            <a:chOff x="6919610" y="1433911"/>
            <a:chExt cx="4653866" cy="1173408"/>
          </a:xfrm>
        </p:grpSpPr>
        <p:grpSp>
          <p:nvGrpSpPr>
            <p:cNvPr id="34" name="Group 33">
              <a:extLst>
                <a:ext uri="{FF2B5EF4-FFF2-40B4-BE49-F238E27FC236}">
                  <a16:creationId xmlns:a16="http://schemas.microsoft.com/office/drawing/2014/main" id="{3BA967EC-2FC1-44F9-9F90-8FDD90E5A008}"/>
                </a:ext>
              </a:extLst>
            </p:cNvPr>
            <p:cNvGrpSpPr/>
            <p:nvPr/>
          </p:nvGrpSpPr>
          <p:grpSpPr>
            <a:xfrm>
              <a:off x="6919610" y="1736386"/>
              <a:ext cx="515566" cy="496110"/>
              <a:chOff x="1342417" y="1955260"/>
              <a:chExt cx="603115" cy="584775"/>
            </a:xfrm>
          </p:grpSpPr>
          <p:sp>
            <p:nvSpPr>
              <p:cNvPr id="42" name="Oval 41">
                <a:extLst>
                  <a:ext uri="{FF2B5EF4-FFF2-40B4-BE49-F238E27FC236}">
                    <a16:creationId xmlns:a16="http://schemas.microsoft.com/office/drawing/2014/main" id="{94208AF3-0F2C-427A-9E3D-9CB47C8B723E}"/>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43" name="Oval 42">
                <a:extLst>
                  <a:ext uri="{FF2B5EF4-FFF2-40B4-BE49-F238E27FC236}">
                    <a16:creationId xmlns:a16="http://schemas.microsoft.com/office/drawing/2014/main" id="{1544FD55-C41E-4C29-9371-25EB5C45A0FB}"/>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4</a:t>
                </a:r>
              </a:p>
            </p:txBody>
          </p:sp>
        </p:grpSp>
        <p:grpSp>
          <p:nvGrpSpPr>
            <p:cNvPr id="35" name="Group 34">
              <a:extLst>
                <a:ext uri="{FF2B5EF4-FFF2-40B4-BE49-F238E27FC236}">
                  <a16:creationId xmlns:a16="http://schemas.microsoft.com/office/drawing/2014/main" id="{68F693FF-20BC-41C0-9714-BB2E7B1181C4}"/>
                </a:ext>
              </a:extLst>
            </p:cNvPr>
            <p:cNvGrpSpPr/>
            <p:nvPr/>
          </p:nvGrpSpPr>
          <p:grpSpPr>
            <a:xfrm>
              <a:off x="7585136" y="1433911"/>
              <a:ext cx="3988340" cy="1173408"/>
              <a:chOff x="1381328" y="1433605"/>
              <a:chExt cx="3988340" cy="1173408"/>
            </a:xfrm>
          </p:grpSpPr>
          <p:grpSp>
            <p:nvGrpSpPr>
              <p:cNvPr id="36" name="Group 35">
                <a:extLst>
                  <a:ext uri="{FF2B5EF4-FFF2-40B4-BE49-F238E27FC236}">
                    <a16:creationId xmlns:a16="http://schemas.microsoft.com/office/drawing/2014/main" id="{61B76429-847A-4A58-A656-B30BD733F7AB}"/>
                  </a:ext>
                </a:extLst>
              </p:cNvPr>
              <p:cNvGrpSpPr/>
              <p:nvPr/>
            </p:nvGrpSpPr>
            <p:grpSpPr>
              <a:xfrm>
                <a:off x="1381328" y="1433605"/>
                <a:ext cx="3988340" cy="1173408"/>
                <a:chOff x="1381328" y="1433605"/>
                <a:chExt cx="3988340" cy="1173408"/>
              </a:xfrm>
            </p:grpSpPr>
            <p:grpSp>
              <p:nvGrpSpPr>
                <p:cNvPr id="38" name="Group 37">
                  <a:extLst>
                    <a:ext uri="{FF2B5EF4-FFF2-40B4-BE49-F238E27FC236}">
                      <a16:creationId xmlns:a16="http://schemas.microsoft.com/office/drawing/2014/main" id="{35AB8DCD-1B22-4331-AB93-F0D09D45070B}"/>
                    </a:ext>
                  </a:extLst>
                </p:cNvPr>
                <p:cNvGrpSpPr/>
                <p:nvPr/>
              </p:nvGrpSpPr>
              <p:grpSpPr>
                <a:xfrm>
                  <a:off x="1381328" y="1434829"/>
                  <a:ext cx="3988340" cy="1172184"/>
                  <a:chOff x="1381328" y="1434829"/>
                  <a:chExt cx="3988340" cy="1172184"/>
                </a:xfrm>
              </p:grpSpPr>
              <p:sp>
                <p:nvSpPr>
                  <p:cNvPr id="40" name="Rectangle: Rounded Corners 39">
                    <a:extLst>
                      <a:ext uri="{FF2B5EF4-FFF2-40B4-BE49-F238E27FC236}">
                        <a16:creationId xmlns:a16="http://schemas.microsoft.com/office/drawing/2014/main" id="{9E8E0687-529A-457D-8CB6-34EF919B1591}"/>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41" name="Rectangle: Rounded Corners 40">
                    <a:extLst>
                      <a:ext uri="{FF2B5EF4-FFF2-40B4-BE49-F238E27FC236}">
                        <a16:creationId xmlns:a16="http://schemas.microsoft.com/office/drawing/2014/main" id="{5DA7EFF5-C8D7-41DB-920A-64F34FFE441C}"/>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39" name="TextBox 38">
                  <a:extLst>
                    <a:ext uri="{FF2B5EF4-FFF2-40B4-BE49-F238E27FC236}">
                      <a16:creationId xmlns:a16="http://schemas.microsoft.com/office/drawing/2014/main" id="{58C717FF-EB58-44E4-BBF4-A6526FD5923D}"/>
                    </a:ext>
                  </a:extLst>
                </p:cNvPr>
                <p:cNvSpPr txBox="1"/>
                <p:nvPr/>
              </p:nvSpPr>
              <p:spPr>
                <a:xfrm>
                  <a:off x="1859698" y="1433605"/>
                  <a:ext cx="3031599" cy="338554"/>
                </a:xfrm>
                <a:prstGeom prst="rect">
                  <a:avLst/>
                </a:prstGeom>
                <a:noFill/>
              </p:spPr>
              <p:txBody>
                <a:bodyPr wrap="none" rtlCol="0">
                  <a:spAutoFit/>
                </a:bodyPr>
                <a:lstStyle>
                  <a:defPPr marR="0" lvl="0" algn="l" rtl="0">
                    <a:lnSpc>
                      <a:spcPct val="100000"/>
                    </a:lnSpc>
                    <a:spcBef>
                      <a:spcPts val="0"/>
                    </a:spcBef>
                    <a:spcAft>
                      <a:spcPts val="0"/>
                    </a:spcAft>
                  </a:defPPr>
                  <a:lvl1pPr>
                    <a:defRPr sz="1600" b="1">
                      <a:solidFill>
                        <a:schemeClr val="bg1">
                          <a:lumMod val="95000"/>
                        </a:schemeClr>
                      </a:solidFill>
                      <a:latin typeface="Poppins" panose="020B0604020202020204" charset="0"/>
                      <a:cs typeface="Poppins" panose="020B0604020202020204" charset="0"/>
                    </a:defRPr>
                  </a:lvl1pPr>
                </a:lstStyle>
                <a:p>
                  <a:r>
                    <a:rPr lang="en-IN" dirty="0"/>
                    <a:t>Pre-processing &amp; Cleaning</a:t>
                  </a:r>
                </a:p>
              </p:txBody>
            </p:sp>
          </p:grpSp>
          <p:sp>
            <p:nvSpPr>
              <p:cNvPr id="37" name="TextBox 36">
                <a:extLst>
                  <a:ext uri="{FF2B5EF4-FFF2-40B4-BE49-F238E27FC236}">
                    <a16:creationId xmlns:a16="http://schemas.microsoft.com/office/drawing/2014/main" id="{562B146E-F93E-4760-BE00-6323D1BFD5E3}"/>
                  </a:ext>
                </a:extLst>
              </p:cNvPr>
              <p:cNvSpPr txBox="1"/>
              <p:nvPr/>
            </p:nvSpPr>
            <p:spPr>
              <a:xfrm>
                <a:off x="1546421" y="1893064"/>
                <a:ext cx="3584922"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Handle nulls, join tables, format dates, and normalize columns.</a:t>
                </a:r>
                <a:endParaRPr lang="en-IN" dirty="0">
                  <a:solidFill>
                    <a:schemeClr val="tx1">
                      <a:lumMod val="75000"/>
                      <a:lumOff val="25000"/>
                    </a:schemeClr>
                  </a:solidFill>
                  <a:latin typeface="Poppins" panose="020B0604020202020204" charset="0"/>
                  <a:cs typeface="Poppins" panose="020B0604020202020204" charset="0"/>
                </a:endParaRPr>
              </a:p>
            </p:txBody>
          </p:sp>
        </p:grpSp>
      </p:grpSp>
      <p:grpSp>
        <p:nvGrpSpPr>
          <p:cNvPr id="44" name="Group 43">
            <a:extLst>
              <a:ext uri="{FF2B5EF4-FFF2-40B4-BE49-F238E27FC236}">
                <a16:creationId xmlns:a16="http://schemas.microsoft.com/office/drawing/2014/main" id="{13ABB51D-93B4-4559-9723-16F56AB8FD1A}"/>
              </a:ext>
            </a:extLst>
          </p:cNvPr>
          <p:cNvGrpSpPr/>
          <p:nvPr/>
        </p:nvGrpSpPr>
        <p:grpSpPr>
          <a:xfrm>
            <a:off x="715802" y="5423783"/>
            <a:ext cx="4653866" cy="1172184"/>
            <a:chOff x="6919610" y="1435135"/>
            <a:chExt cx="4653866" cy="1172184"/>
          </a:xfrm>
        </p:grpSpPr>
        <p:grpSp>
          <p:nvGrpSpPr>
            <p:cNvPr id="45" name="Group 44">
              <a:extLst>
                <a:ext uri="{FF2B5EF4-FFF2-40B4-BE49-F238E27FC236}">
                  <a16:creationId xmlns:a16="http://schemas.microsoft.com/office/drawing/2014/main" id="{2F10BEBF-CAA9-4E1C-8804-9AD4FEBC11FC}"/>
                </a:ext>
              </a:extLst>
            </p:cNvPr>
            <p:cNvGrpSpPr/>
            <p:nvPr/>
          </p:nvGrpSpPr>
          <p:grpSpPr>
            <a:xfrm>
              <a:off x="6919610" y="1736386"/>
              <a:ext cx="515566" cy="496110"/>
              <a:chOff x="1342417" y="1955260"/>
              <a:chExt cx="603115" cy="584775"/>
            </a:xfrm>
          </p:grpSpPr>
          <p:sp>
            <p:nvSpPr>
              <p:cNvPr id="53" name="Oval 52">
                <a:extLst>
                  <a:ext uri="{FF2B5EF4-FFF2-40B4-BE49-F238E27FC236}">
                    <a16:creationId xmlns:a16="http://schemas.microsoft.com/office/drawing/2014/main" id="{A23A690E-7952-4904-9432-983B4AE651EA}"/>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54" name="Oval 53">
                <a:extLst>
                  <a:ext uri="{FF2B5EF4-FFF2-40B4-BE49-F238E27FC236}">
                    <a16:creationId xmlns:a16="http://schemas.microsoft.com/office/drawing/2014/main" id="{86C8023A-F416-463A-8EB7-8AC1B7725EF9}"/>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5</a:t>
                </a:r>
              </a:p>
            </p:txBody>
          </p:sp>
        </p:grpSp>
        <p:grpSp>
          <p:nvGrpSpPr>
            <p:cNvPr id="46" name="Group 45">
              <a:extLst>
                <a:ext uri="{FF2B5EF4-FFF2-40B4-BE49-F238E27FC236}">
                  <a16:creationId xmlns:a16="http://schemas.microsoft.com/office/drawing/2014/main" id="{2FD70D27-79C1-4CB8-9C88-50C0AD4D1C43}"/>
                </a:ext>
              </a:extLst>
            </p:cNvPr>
            <p:cNvGrpSpPr/>
            <p:nvPr/>
          </p:nvGrpSpPr>
          <p:grpSpPr>
            <a:xfrm>
              <a:off x="7585136" y="1435135"/>
              <a:ext cx="3988340" cy="1172184"/>
              <a:chOff x="1381328" y="1434829"/>
              <a:chExt cx="3988340" cy="1172184"/>
            </a:xfrm>
          </p:grpSpPr>
          <p:grpSp>
            <p:nvGrpSpPr>
              <p:cNvPr id="47" name="Group 46">
                <a:extLst>
                  <a:ext uri="{FF2B5EF4-FFF2-40B4-BE49-F238E27FC236}">
                    <a16:creationId xmlns:a16="http://schemas.microsoft.com/office/drawing/2014/main" id="{FB466A84-A327-402E-B0EE-240358F469A9}"/>
                  </a:ext>
                </a:extLst>
              </p:cNvPr>
              <p:cNvGrpSpPr/>
              <p:nvPr/>
            </p:nvGrpSpPr>
            <p:grpSpPr>
              <a:xfrm>
                <a:off x="1381328" y="1434829"/>
                <a:ext cx="3988340" cy="1172184"/>
                <a:chOff x="1381328" y="1434829"/>
                <a:chExt cx="3988340" cy="1172184"/>
              </a:xfrm>
            </p:grpSpPr>
            <p:grpSp>
              <p:nvGrpSpPr>
                <p:cNvPr id="49" name="Group 48">
                  <a:extLst>
                    <a:ext uri="{FF2B5EF4-FFF2-40B4-BE49-F238E27FC236}">
                      <a16:creationId xmlns:a16="http://schemas.microsoft.com/office/drawing/2014/main" id="{E38C62B5-1764-446B-B8BD-582328EDE665}"/>
                    </a:ext>
                  </a:extLst>
                </p:cNvPr>
                <p:cNvGrpSpPr/>
                <p:nvPr/>
              </p:nvGrpSpPr>
              <p:grpSpPr>
                <a:xfrm>
                  <a:off x="1381328" y="1434829"/>
                  <a:ext cx="3988340" cy="1172184"/>
                  <a:chOff x="1381328" y="1434829"/>
                  <a:chExt cx="3988340" cy="1172184"/>
                </a:xfrm>
              </p:grpSpPr>
              <p:sp>
                <p:nvSpPr>
                  <p:cNvPr id="51" name="Rectangle: Rounded Corners 50">
                    <a:extLst>
                      <a:ext uri="{FF2B5EF4-FFF2-40B4-BE49-F238E27FC236}">
                        <a16:creationId xmlns:a16="http://schemas.microsoft.com/office/drawing/2014/main" id="{2EF5203A-A08B-49A0-AE56-3C8F4E786575}"/>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52" name="Rectangle: Rounded Corners 51">
                    <a:extLst>
                      <a:ext uri="{FF2B5EF4-FFF2-40B4-BE49-F238E27FC236}">
                        <a16:creationId xmlns:a16="http://schemas.microsoft.com/office/drawing/2014/main" id="{DA02AB28-1830-431E-983F-6887ADC3BDD6}"/>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0" name="TextBox 49">
                  <a:extLst>
                    <a:ext uri="{FF2B5EF4-FFF2-40B4-BE49-F238E27FC236}">
                      <a16:creationId xmlns:a16="http://schemas.microsoft.com/office/drawing/2014/main" id="{CCFB88F7-E9DF-47EA-9A63-46EC97BB4623}"/>
                    </a:ext>
                  </a:extLst>
                </p:cNvPr>
                <p:cNvSpPr txBox="1"/>
                <p:nvPr/>
              </p:nvSpPr>
              <p:spPr>
                <a:xfrm>
                  <a:off x="1569398" y="1444250"/>
                  <a:ext cx="3562194" cy="338554"/>
                </a:xfrm>
                <a:prstGeom prst="rect">
                  <a:avLst/>
                </a:prstGeom>
                <a:noFill/>
              </p:spPr>
              <p:txBody>
                <a:bodyPr wrap="none" rtlCol="0">
                  <a:spAutoFit/>
                </a:bodyPr>
                <a:lstStyle>
                  <a:defPPr marR="0" lvl="0" algn="l" rtl="0">
                    <a:lnSpc>
                      <a:spcPct val="100000"/>
                    </a:lnSpc>
                    <a:spcBef>
                      <a:spcPts val="0"/>
                    </a:spcBef>
                    <a:spcAft>
                      <a:spcPts val="0"/>
                    </a:spcAft>
                    <a:defRPr/>
                  </a:defPPr>
                  <a:lvl1pPr>
                    <a:defRPr sz="1600" b="1">
                      <a:solidFill>
                        <a:schemeClr val="bg1">
                          <a:lumMod val="95000"/>
                        </a:schemeClr>
                      </a:solidFill>
                      <a:latin typeface="Poppins" panose="020B0604020202020204" charset="0"/>
                      <a:cs typeface="Poppins" panose="020B0604020202020204" charset="0"/>
                    </a:defRPr>
                  </a:lvl1pPr>
                </a:lstStyle>
                <a:p>
                  <a:r>
                    <a:rPr lang="en-IN" dirty="0"/>
                    <a:t>Exploratory Data Analysis (EDA)</a:t>
                  </a:r>
                </a:p>
              </p:txBody>
            </p:sp>
          </p:grpSp>
          <p:sp>
            <p:nvSpPr>
              <p:cNvPr id="48" name="TextBox 47">
                <a:extLst>
                  <a:ext uri="{FF2B5EF4-FFF2-40B4-BE49-F238E27FC236}">
                    <a16:creationId xmlns:a16="http://schemas.microsoft.com/office/drawing/2014/main" id="{E03AD762-7D6E-4041-9E82-C8162B932722}"/>
                  </a:ext>
                </a:extLst>
              </p:cNvPr>
              <p:cNvSpPr txBox="1"/>
              <p:nvPr/>
            </p:nvSpPr>
            <p:spPr>
              <a:xfrm>
                <a:off x="1528064" y="1893064"/>
                <a:ext cx="3603279"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Visualize trends, compare performance, and extract key insights.</a:t>
                </a:r>
                <a:endParaRPr lang="en-IN" dirty="0">
                  <a:solidFill>
                    <a:schemeClr val="tx1">
                      <a:lumMod val="75000"/>
                      <a:lumOff val="25000"/>
                    </a:schemeClr>
                  </a:solidFill>
                  <a:latin typeface="Poppins" panose="020B0604020202020204" charset="0"/>
                  <a:cs typeface="Poppins" panose="020B0604020202020204" charset="0"/>
                </a:endParaRPr>
              </a:p>
            </p:txBody>
          </p:sp>
        </p:grpSp>
      </p:grpSp>
      <p:grpSp>
        <p:nvGrpSpPr>
          <p:cNvPr id="55" name="Group 54">
            <a:extLst>
              <a:ext uri="{FF2B5EF4-FFF2-40B4-BE49-F238E27FC236}">
                <a16:creationId xmlns:a16="http://schemas.microsoft.com/office/drawing/2014/main" id="{72B13C1E-3853-4A2C-BFA8-EA9291EB86D9}"/>
              </a:ext>
            </a:extLst>
          </p:cNvPr>
          <p:cNvGrpSpPr/>
          <p:nvPr/>
        </p:nvGrpSpPr>
        <p:grpSpPr>
          <a:xfrm>
            <a:off x="6919610" y="5385716"/>
            <a:ext cx="4844748" cy="1210636"/>
            <a:chOff x="6919610" y="1396683"/>
            <a:chExt cx="4844748" cy="1210636"/>
          </a:xfrm>
        </p:grpSpPr>
        <p:grpSp>
          <p:nvGrpSpPr>
            <p:cNvPr id="56" name="Group 55">
              <a:extLst>
                <a:ext uri="{FF2B5EF4-FFF2-40B4-BE49-F238E27FC236}">
                  <a16:creationId xmlns:a16="http://schemas.microsoft.com/office/drawing/2014/main" id="{110D2896-6330-44DF-BCBE-D030ED21923C}"/>
                </a:ext>
              </a:extLst>
            </p:cNvPr>
            <p:cNvGrpSpPr/>
            <p:nvPr/>
          </p:nvGrpSpPr>
          <p:grpSpPr>
            <a:xfrm>
              <a:off x="6919610" y="1736386"/>
              <a:ext cx="515566" cy="496110"/>
              <a:chOff x="1342417" y="1955260"/>
              <a:chExt cx="603115" cy="584775"/>
            </a:xfrm>
          </p:grpSpPr>
          <p:sp>
            <p:nvSpPr>
              <p:cNvPr id="64" name="Oval 63">
                <a:extLst>
                  <a:ext uri="{FF2B5EF4-FFF2-40B4-BE49-F238E27FC236}">
                    <a16:creationId xmlns:a16="http://schemas.microsoft.com/office/drawing/2014/main" id="{333211AA-D5D4-48C2-A12C-CCB8B7CE85C0}"/>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65" name="Oval 64">
                <a:extLst>
                  <a:ext uri="{FF2B5EF4-FFF2-40B4-BE49-F238E27FC236}">
                    <a16:creationId xmlns:a16="http://schemas.microsoft.com/office/drawing/2014/main" id="{BC36FB47-425A-4D7F-B668-948636DEDBEC}"/>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6</a:t>
                </a:r>
              </a:p>
            </p:txBody>
          </p:sp>
        </p:grpSp>
        <p:grpSp>
          <p:nvGrpSpPr>
            <p:cNvPr id="57" name="Group 56">
              <a:extLst>
                <a:ext uri="{FF2B5EF4-FFF2-40B4-BE49-F238E27FC236}">
                  <a16:creationId xmlns:a16="http://schemas.microsoft.com/office/drawing/2014/main" id="{E0E4E9CE-06FE-4A1A-AEDB-A3115758DB6B}"/>
                </a:ext>
              </a:extLst>
            </p:cNvPr>
            <p:cNvGrpSpPr/>
            <p:nvPr/>
          </p:nvGrpSpPr>
          <p:grpSpPr>
            <a:xfrm>
              <a:off x="7585136" y="1396683"/>
              <a:ext cx="4179222" cy="1210636"/>
              <a:chOff x="1381328" y="1396377"/>
              <a:chExt cx="4179222" cy="1210636"/>
            </a:xfrm>
          </p:grpSpPr>
          <p:grpSp>
            <p:nvGrpSpPr>
              <p:cNvPr id="58" name="Group 57">
                <a:extLst>
                  <a:ext uri="{FF2B5EF4-FFF2-40B4-BE49-F238E27FC236}">
                    <a16:creationId xmlns:a16="http://schemas.microsoft.com/office/drawing/2014/main" id="{1AB8E4A4-F199-4A40-ADCF-4C974F31936D}"/>
                  </a:ext>
                </a:extLst>
              </p:cNvPr>
              <p:cNvGrpSpPr/>
              <p:nvPr/>
            </p:nvGrpSpPr>
            <p:grpSpPr>
              <a:xfrm>
                <a:off x="1381328" y="1396377"/>
                <a:ext cx="4179222" cy="1210636"/>
                <a:chOff x="1381328" y="1396377"/>
                <a:chExt cx="4179222" cy="1210636"/>
              </a:xfrm>
            </p:grpSpPr>
            <p:grpSp>
              <p:nvGrpSpPr>
                <p:cNvPr id="60" name="Group 59">
                  <a:extLst>
                    <a:ext uri="{FF2B5EF4-FFF2-40B4-BE49-F238E27FC236}">
                      <a16:creationId xmlns:a16="http://schemas.microsoft.com/office/drawing/2014/main" id="{6060757E-3A57-4E72-8521-B3500CC3B70E}"/>
                    </a:ext>
                  </a:extLst>
                </p:cNvPr>
                <p:cNvGrpSpPr/>
                <p:nvPr/>
              </p:nvGrpSpPr>
              <p:grpSpPr>
                <a:xfrm>
                  <a:off x="1381328" y="1434829"/>
                  <a:ext cx="3988340" cy="1172184"/>
                  <a:chOff x="1381328" y="1434829"/>
                  <a:chExt cx="3988340" cy="1172184"/>
                </a:xfrm>
              </p:grpSpPr>
              <p:sp>
                <p:nvSpPr>
                  <p:cNvPr id="62" name="Rectangle: Rounded Corners 61">
                    <a:extLst>
                      <a:ext uri="{FF2B5EF4-FFF2-40B4-BE49-F238E27FC236}">
                        <a16:creationId xmlns:a16="http://schemas.microsoft.com/office/drawing/2014/main" id="{C9F6EF91-EEB2-4200-ACFE-2EA2A0C10A7C}"/>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63" name="Rectangle: Rounded Corners 62">
                    <a:extLst>
                      <a:ext uri="{FF2B5EF4-FFF2-40B4-BE49-F238E27FC236}">
                        <a16:creationId xmlns:a16="http://schemas.microsoft.com/office/drawing/2014/main" id="{ACD131EC-6919-4C50-A80F-27A3831A01A7}"/>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1" name="TextBox 60">
                  <a:extLst>
                    <a:ext uri="{FF2B5EF4-FFF2-40B4-BE49-F238E27FC236}">
                      <a16:creationId xmlns:a16="http://schemas.microsoft.com/office/drawing/2014/main" id="{D5D5ED60-A3EA-45E9-97D8-1F08E47E6C2F}"/>
                    </a:ext>
                  </a:extLst>
                </p:cNvPr>
                <p:cNvSpPr txBox="1"/>
                <p:nvPr/>
              </p:nvSpPr>
              <p:spPr>
                <a:xfrm>
                  <a:off x="1408451" y="1396377"/>
                  <a:ext cx="4152099" cy="400110"/>
                </a:xfrm>
                <a:prstGeom prst="rect">
                  <a:avLst/>
                </a:prstGeom>
                <a:noFill/>
              </p:spPr>
              <p:txBody>
                <a:bodyPr wrap="none" rtlCol="0">
                  <a:spAutoFit/>
                </a:bodyPr>
                <a:lstStyle/>
                <a:p>
                  <a:r>
                    <a:rPr lang="en-IN" sz="1600" b="1" dirty="0">
                      <a:solidFill>
                        <a:schemeClr val="bg1">
                          <a:lumMod val="95000"/>
                        </a:schemeClr>
                      </a:solidFill>
                      <a:latin typeface="Poppins" panose="020B0604020202020204" charset="0"/>
                      <a:cs typeface="Poppins" panose="020B0604020202020204" charset="0"/>
                    </a:rPr>
                    <a:t>Dashboarding</a:t>
                  </a:r>
                  <a:r>
                    <a:rPr lang="en-IN" sz="2000" dirty="0"/>
                    <a:t> </a:t>
                  </a:r>
                  <a:r>
                    <a:rPr lang="en-IN" sz="1600" b="1" dirty="0">
                      <a:solidFill>
                        <a:schemeClr val="bg1">
                          <a:lumMod val="95000"/>
                        </a:schemeClr>
                      </a:solidFill>
                      <a:latin typeface="Poppins" panose="020B0604020202020204" charset="0"/>
                      <a:cs typeface="Poppins" panose="020B0604020202020204" charset="0"/>
                    </a:rPr>
                    <a:t>&amp;</a:t>
                  </a:r>
                  <a:r>
                    <a:rPr lang="en-IN" sz="2000" dirty="0"/>
                    <a:t> </a:t>
                  </a:r>
                  <a:r>
                    <a:rPr lang="en-IN" sz="1600" b="1" dirty="0">
                      <a:solidFill>
                        <a:schemeClr val="bg1">
                          <a:lumMod val="95000"/>
                        </a:schemeClr>
                      </a:solidFill>
                      <a:latin typeface="Poppins" panose="020B0604020202020204" charset="0"/>
                      <a:cs typeface="Poppins" panose="020B0604020202020204" charset="0"/>
                    </a:rPr>
                    <a:t>Recommendations</a:t>
                  </a:r>
                </a:p>
              </p:txBody>
            </p:sp>
          </p:grpSp>
          <p:sp>
            <p:nvSpPr>
              <p:cNvPr id="59" name="TextBox 58">
                <a:extLst>
                  <a:ext uri="{FF2B5EF4-FFF2-40B4-BE49-F238E27FC236}">
                    <a16:creationId xmlns:a16="http://schemas.microsoft.com/office/drawing/2014/main" id="{E91E3C3A-3821-404A-ADC1-9EF6E819833C}"/>
                  </a:ext>
                </a:extLst>
              </p:cNvPr>
              <p:cNvSpPr txBox="1"/>
              <p:nvPr/>
            </p:nvSpPr>
            <p:spPr>
              <a:xfrm>
                <a:off x="1562185" y="1893064"/>
                <a:ext cx="3569158"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Build Power BI dashboard and present strategic findings.</a:t>
                </a:r>
                <a:endParaRPr lang="en-IN" dirty="0">
                  <a:solidFill>
                    <a:schemeClr val="tx1">
                      <a:lumMod val="75000"/>
                      <a:lumOff val="25000"/>
                    </a:schemeClr>
                  </a:solidFill>
                  <a:latin typeface="Poppins" panose="020B0604020202020204" charset="0"/>
                  <a:cs typeface="Poppins" panose="020B0604020202020204" charset="0"/>
                </a:endParaRPr>
              </a:p>
            </p:txBody>
          </p:sp>
        </p:grpSp>
      </p:grpSp>
      <p:grpSp>
        <p:nvGrpSpPr>
          <p:cNvPr id="66" name="Group 65">
            <a:extLst>
              <a:ext uri="{FF2B5EF4-FFF2-40B4-BE49-F238E27FC236}">
                <a16:creationId xmlns:a16="http://schemas.microsoft.com/office/drawing/2014/main" id="{083E314C-FD29-4853-A3B8-B4A0D19F605D}"/>
              </a:ext>
            </a:extLst>
          </p:cNvPr>
          <p:cNvGrpSpPr/>
          <p:nvPr/>
        </p:nvGrpSpPr>
        <p:grpSpPr>
          <a:xfrm>
            <a:off x="6919610" y="3420323"/>
            <a:ext cx="4653866" cy="1172184"/>
            <a:chOff x="6919610" y="1435135"/>
            <a:chExt cx="4653866" cy="1172184"/>
          </a:xfrm>
        </p:grpSpPr>
        <p:grpSp>
          <p:nvGrpSpPr>
            <p:cNvPr id="67" name="Group 66">
              <a:extLst>
                <a:ext uri="{FF2B5EF4-FFF2-40B4-BE49-F238E27FC236}">
                  <a16:creationId xmlns:a16="http://schemas.microsoft.com/office/drawing/2014/main" id="{CB5166AC-044A-438B-BE88-D3A913A5DC12}"/>
                </a:ext>
              </a:extLst>
            </p:cNvPr>
            <p:cNvGrpSpPr/>
            <p:nvPr/>
          </p:nvGrpSpPr>
          <p:grpSpPr>
            <a:xfrm>
              <a:off x="6919610" y="1736386"/>
              <a:ext cx="515566" cy="496110"/>
              <a:chOff x="1342417" y="1955260"/>
              <a:chExt cx="603115" cy="584775"/>
            </a:xfrm>
          </p:grpSpPr>
          <p:sp>
            <p:nvSpPr>
              <p:cNvPr id="75" name="Oval 74">
                <a:extLst>
                  <a:ext uri="{FF2B5EF4-FFF2-40B4-BE49-F238E27FC236}">
                    <a16:creationId xmlns:a16="http://schemas.microsoft.com/office/drawing/2014/main" id="{CD174C2B-4C25-496A-916E-6EC07BF44514}"/>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76" name="Oval 75">
                <a:extLst>
                  <a:ext uri="{FF2B5EF4-FFF2-40B4-BE49-F238E27FC236}">
                    <a16:creationId xmlns:a16="http://schemas.microsoft.com/office/drawing/2014/main" id="{71449820-6234-4F87-9A9A-EF0F3A52A94B}"/>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3</a:t>
                </a:r>
              </a:p>
            </p:txBody>
          </p:sp>
        </p:grpSp>
        <p:grpSp>
          <p:nvGrpSpPr>
            <p:cNvPr id="68" name="Group 67">
              <a:extLst>
                <a:ext uri="{FF2B5EF4-FFF2-40B4-BE49-F238E27FC236}">
                  <a16:creationId xmlns:a16="http://schemas.microsoft.com/office/drawing/2014/main" id="{FA2FF067-0F24-4F0E-BB1C-B267C0AB36F0}"/>
                </a:ext>
              </a:extLst>
            </p:cNvPr>
            <p:cNvGrpSpPr/>
            <p:nvPr/>
          </p:nvGrpSpPr>
          <p:grpSpPr>
            <a:xfrm>
              <a:off x="7585136" y="1435135"/>
              <a:ext cx="3988340" cy="1172184"/>
              <a:chOff x="1381328" y="1434829"/>
              <a:chExt cx="3988340" cy="1172184"/>
            </a:xfrm>
          </p:grpSpPr>
          <p:grpSp>
            <p:nvGrpSpPr>
              <p:cNvPr id="69" name="Group 68">
                <a:extLst>
                  <a:ext uri="{FF2B5EF4-FFF2-40B4-BE49-F238E27FC236}">
                    <a16:creationId xmlns:a16="http://schemas.microsoft.com/office/drawing/2014/main" id="{9D0BC41F-907D-4514-8C9C-E73AEF850A4A}"/>
                  </a:ext>
                </a:extLst>
              </p:cNvPr>
              <p:cNvGrpSpPr/>
              <p:nvPr/>
            </p:nvGrpSpPr>
            <p:grpSpPr>
              <a:xfrm>
                <a:off x="1381328" y="1434829"/>
                <a:ext cx="3988340" cy="1172184"/>
                <a:chOff x="1381328" y="1434829"/>
                <a:chExt cx="3988340" cy="1172184"/>
              </a:xfrm>
            </p:grpSpPr>
            <p:grpSp>
              <p:nvGrpSpPr>
                <p:cNvPr id="71" name="Group 70">
                  <a:extLst>
                    <a:ext uri="{FF2B5EF4-FFF2-40B4-BE49-F238E27FC236}">
                      <a16:creationId xmlns:a16="http://schemas.microsoft.com/office/drawing/2014/main" id="{892EABF6-5D86-4055-91E0-A615C2AC3E8F}"/>
                    </a:ext>
                  </a:extLst>
                </p:cNvPr>
                <p:cNvGrpSpPr/>
                <p:nvPr/>
              </p:nvGrpSpPr>
              <p:grpSpPr>
                <a:xfrm>
                  <a:off x="1381328" y="1434829"/>
                  <a:ext cx="3988340" cy="1172184"/>
                  <a:chOff x="1381328" y="1434829"/>
                  <a:chExt cx="3988340" cy="1172184"/>
                </a:xfrm>
              </p:grpSpPr>
              <p:sp>
                <p:nvSpPr>
                  <p:cNvPr id="73" name="Rectangle: Rounded Corners 72">
                    <a:extLst>
                      <a:ext uri="{FF2B5EF4-FFF2-40B4-BE49-F238E27FC236}">
                        <a16:creationId xmlns:a16="http://schemas.microsoft.com/office/drawing/2014/main" id="{C346E881-C62B-4D7C-9B95-A54F2ED586A2}"/>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74" name="Rectangle: Rounded Corners 73">
                    <a:extLst>
                      <a:ext uri="{FF2B5EF4-FFF2-40B4-BE49-F238E27FC236}">
                        <a16:creationId xmlns:a16="http://schemas.microsoft.com/office/drawing/2014/main" id="{F0A7A4F5-E0B6-4EFE-9737-634C9FC71115}"/>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72" name="TextBox 71">
                  <a:extLst>
                    <a:ext uri="{FF2B5EF4-FFF2-40B4-BE49-F238E27FC236}">
                      <a16:creationId xmlns:a16="http://schemas.microsoft.com/office/drawing/2014/main" id="{A2CD427E-0952-4B14-B432-2BE2E30E4A11}"/>
                    </a:ext>
                  </a:extLst>
                </p:cNvPr>
                <p:cNvSpPr txBox="1"/>
                <p:nvPr/>
              </p:nvSpPr>
              <p:spPr>
                <a:xfrm>
                  <a:off x="1562185" y="1443506"/>
                  <a:ext cx="3687228" cy="338554"/>
                </a:xfrm>
                <a:prstGeom prst="rect">
                  <a:avLst/>
                </a:prstGeom>
                <a:noFill/>
              </p:spPr>
              <p:txBody>
                <a:bodyPr wrap="none" rtlCol="0">
                  <a:spAutoFit/>
                </a:bodyPr>
                <a:lstStyle/>
                <a:p>
                  <a:r>
                    <a:rPr lang="en-IN" sz="1600" b="1" dirty="0">
                      <a:solidFill>
                        <a:schemeClr val="bg1">
                          <a:lumMod val="95000"/>
                        </a:schemeClr>
                      </a:solidFill>
                      <a:latin typeface="Poppins" panose="020B0604020202020204" charset="0"/>
                      <a:cs typeface="Poppins" panose="020B0604020202020204" charset="0"/>
                    </a:rPr>
                    <a:t>Data Loading &amp; Initial Exploration</a:t>
                  </a:r>
                </a:p>
              </p:txBody>
            </p:sp>
          </p:grpSp>
          <p:sp>
            <p:nvSpPr>
              <p:cNvPr id="70" name="TextBox 69">
                <a:extLst>
                  <a:ext uri="{FF2B5EF4-FFF2-40B4-BE49-F238E27FC236}">
                    <a16:creationId xmlns:a16="http://schemas.microsoft.com/office/drawing/2014/main" id="{69E30CEB-3954-4594-84AC-00D2BD922791}"/>
                  </a:ext>
                </a:extLst>
              </p:cNvPr>
              <p:cNvSpPr txBox="1"/>
              <p:nvPr/>
            </p:nvSpPr>
            <p:spPr>
              <a:xfrm>
                <a:off x="1562185" y="1893064"/>
                <a:ext cx="3622090"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Load into Colab for initial profiling and data understanding using Python.</a:t>
                </a:r>
                <a:endParaRPr lang="en-IN" dirty="0">
                  <a:solidFill>
                    <a:schemeClr val="tx1">
                      <a:lumMod val="75000"/>
                      <a:lumOff val="25000"/>
                    </a:schemeClr>
                  </a:solidFill>
                  <a:latin typeface="Poppins" panose="020B0604020202020204" charset="0"/>
                  <a:cs typeface="Poppins" panose="020B0604020202020204" charset="0"/>
                </a:endParaRPr>
              </a:p>
            </p:txBody>
          </p:sp>
        </p:grpSp>
      </p:grpSp>
      <p:sp>
        <p:nvSpPr>
          <p:cNvPr id="23" name="Arrow: Right 22">
            <a:extLst>
              <a:ext uri="{FF2B5EF4-FFF2-40B4-BE49-F238E27FC236}">
                <a16:creationId xmlns:a16="http://schemas.microsoft.com/office/drawing/2014/main" id="{07B9B53A-B034-4382-A896-C2726EE95972}"/>
              </a:ext>
            </a:extLst>
          </p:cNvPr>
          <p:cNvSpPr/>
          <p:nvPr/>
        </p:nvSpPr>
        <p:spPr>
          <a:xfrm>
            <a:off x="5711497" y="1919825"/>
            <a:ext cx="884904" cy="233816"/>
          </a:xfrm>
          <a:prstGeom prst="rightArrow">
            <a:avLst/>
          </a:prstGeom>
          <a:solidFill>
            <a:schemeClr val="tx2">
              <a:lumMod val="9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Arrow: Right 77">
            <a:extLst>
              <a:ext uri="{FF2B5EF4-FFF2-40B4-BE49-F238E27FC236}">
                <a16:creationId xmlns:a16="http://schemas.microsoft.com/office/drawing/2014/main" id="{3889887A-74E6-40EB-B837-1877233C60FC}"/>
              </a:ext>
            </a:extLst>
          </p:cNvPr>
          <p:cNvSpPr/>
          <p:nvPr/>
        </p:nvSpPr>
        <p:spPr>
          <a:xfrm flipH="1">
            <a:off x="5711497" y="3834922"/>
            <a:ext cx="884903" cy="252881"/>
          </a:xfrm>
          <a:prstGeom prst="rightArrow">
            <a:avLst/>
          </a:prstGeom>
          <a:solidFill>
            <a:schemeClr val="tx2">
              <a:lumMod val="9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9" name="Arrow: Right 78">
            <a:extLst>
              <a:ext uri="{FF2B5EF4-FFF2-40B4-BE49-F238E27FC236}">
                <a16:creationId xmlns:a16="http://schemas.microsoft.com/office/drawing/2014/main" id="{1BEB75ED-733C-42F9-A05E-32835DF6F647}"/>
              </a:ext>
            </a:extLst>
          </p:cNvPr>
          <p:cNvSpPr/>
          <p:nvPr/>
        </p:nvSpPr>
        <p:spPr>
          <a:xfrm>
            <a:off x="5711497" y="5856181"/>
            <a:ext cx="884904" cy="233816"/>
          </a:xfrm>
          <a:prstGeom prst="rightArrow">
            <a:avLst/>
          </a:prstGeom>
          <a:solidFill>
            <a:schemeClr val="tx2">
              <a:lumMod val="9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Arrow: Right 79">
            <a:extLst>
              <a:ext uri="{FF2B5EF4-FFF2-40B4-BE49-F238E27FC236}">
                <a16:creationId xmlns:a16="http://schemas.microsoft.com/office/drawing/2014/main" id="{6FA1A312-DD06-4728-96F8-F8B412D92DA6}"/>
              </a:ext>
            </a:extLst>
          </p:cNvPr>
          <p:cNvSpPr/>
          <p:nvPr/>
        </p:nvSpPr>
        <p:spPr>
          <a:xfrm rot="5400000">
            <a:off x="9271597" y="2882540"/>
            <a:ext cx="557950" cy="242767"/>
          </a:xfrm>
          <a:prstGeom prst="rightArrow">
            <a:avLst/>
          </a:prstGeom>
          <a:solidFill>
            <a:schemeClr val="tx2">
              <a:lumMod val="9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1" name="Arrow: Right 80">
            <a:extLst>
              <a:ext uri="{FF2B5EF4-FFF2-40B4-BE49-F238E27FC236}">
                <a16:creationId xmlns:a16="http://schemas.microsoft.com/office/drawing/2014/main" id="{472CC1FB-C494-4C5B-A225-88F6655DA517}"/>
              </a:ext>
            </a:extLst>
          </p:cNvPr>
          <p:cNvSpPr/>
          <p:nvPr/>
        </p:nvSpPr>
        <p:spPr>
          <a:xfrm rot="5400000">
            <a:off x="3024831" y="4909703"/>
            <a:ext cx="557950" cy="242767"/>
          </a:xfrm>
          <a:prstGeom prst="rightArrow">
            <a:avLst/>
          </a:prstGeom>
          <a:solidFill>
            <a:schemeClr val="tx2">
              <a:lumMod val="9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3" name="Google Shape;147;p2">
            <a:extLst>
              <a:ext uri="{FF2B5EF4-FFF2-40B4-BE49-F238E27FC236}">
                <a16:creationId xmlns:a16="http://schemas.microsoft.com/office/drawing/2014/main" id="{FE671C9F-19B6-4496-AED5-59042014B1D2}"/>
              </a:ext>
            </a:extLst>
          </p:cNvPr>
          <p:cNvSpPr txBox="1">
            <a:spLocks/>
          </p:cNvSpPr>
          <p:nvPr/>
        </p:nvSpPr>
        <p:spPr>
          <a:xfrm>
            <a:off x="463043" y="421813"/>
            <a:ext cx="4070857" cy="984885"/>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3200" dirty="0">
                <a:solidFill>
                  <a:schemeClr val="tx1">
                    <a:lumMod val="75000"/>
                    <a:lumOff val="25000"/>
                  </a:schemeClr>
                </a:solidFill>
                <a:latin typeface="Poppins" panose="020B0604020202020204" charset="0"/>
                <a:cs typeface="Poppins" panose="020B0604020202020204" charset="0"/>
              </a:rPr>
              <a:t>Project Workflow</a:t>
            </a:r>
          </a:p>
          <a:p>
            <a:endParaRPr lang="en-US" sz="3200" dirty="0">
              <a:solidFill>
                <a:schemeClr val="tx1">
                  <a:lumMod val="75000"/>
                  <a:lumOff val="25000"/>
                </a:schemeClr>
              </a:solidFill>
            </a:endParaRPr>
          </a:p>
        </p:txBody>
      </p:sp>
    </p:spTree>
    <p:extLst>
      <p:ext uri="{BB962C8B-B14F-4D97-AF65-F5344CB8AC3E}">
        <p14:creationId xmlns:p14="http://schemas.microsoft.com/office/powerpoint/2010/main" val="711102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7"/>
          <p:cNvPicPr preferRelativeResize="0"/>
          <p:nvPr/>
        </p:nvPicPr>
        <p:blipFill>
          <a:blip r:embed="rId3"/>
          <a:srcRect t="7812" b="7812"/>
          <a:stretch/>
        </p:blipFill>
        <p:spPr>
          <a:xfrm>
            <a:off x="0" y="0"/>
            <a:ext cx="12192000" cy="6858001"/>
          </a:xfrm>
          <a:prstGeom prst="rect">
            <a:avLst/>
          </a:prstGeom>
          <a:noFill/>
          <a:ln>
            <a:noFill/>
          </a:ln>
        </p:spPr>
      </p:pic>
      <p:sp>
        <p:nvSpPr>
          <p:cNvPr id="157" name="Google Shape;157;p7"/>
          <p:cNvSpPr txBox="1">
            <a:spLocks noGrp="1"/>
          </p:cNvSpPr>
          <p:nvPr>
            <p:ph type="title"/>
          </p:nvPr>
        </p:nvSpPr>
        <p:spPr>
          <a:xfrm>
            <a:off x="533400" y="-697772"/>
            <a:ext cx="6168342" cy="1111073"/>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158" name="Google Shape;158;p7"/>
          <p:cNvSpPr/>
          <p:nvPr/>
        </p:nvSpPr>
        <p:spPr>
          <a:xfrm rot="10800000" flipH="1">
            <a:off x="338397" y="6250801"/>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59" name="Google Shape;159;p7"/>
          <p:cNvSpPr txBox="1">
            <a:spLocks noGrp="1"/>
          </p:cNvSpPr>
          <p:nvPr>
            <p:ph type="sldNum" idx="12"/>
          </p:nvPr>
        </p:nvSpPr>
        <p:spPr>
          <a:xfrm>
            <a:off x="382895" y="6306200"/>
            <a:ext cx="160300" cy="138499"/>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9</a:t>
            </a:fld>
            <a:endParaRPr sz="900" b="0" i="0" u="none" strike="noStrike" cap="none">
              <a:solidFill>
                <a:srgbClr val="FFFFFF"/>
              </a:solidFill>
              <a:latin typeface="Poppins"/>
              <a:ea typeface="Poppins"/>
              <a:cs typeface="Poppins"/>
              <a:sym typeface="Poppins"/>
            </a:endParaRPr>
          </a:p>
        </p:txBody>
      </p:sp>
      <p:sp>
        <p:nvSpPr>
          <p:cNvPr id="160" name="Google Shape;160;p7"/>
          <p:cNvSpPr/>
          <p:nvPr/>
        </p:nvSpPr>
        <p:spPr>
          <a:xfrm>
            <a:off x="0" y="2547468"/>
            <a:ext cx="7222603" cy="2325473"/>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61" name="Google Shape;161;p7"/>
          <p:cNvSpPr txBox="1"/>
          <p:nvPr/>
        </p:nvSpPr>
        <p:spPr>
          <a:xfrm>
            <a:off x="533400" y="3704000"/>
            <a:ext cx="6168342" cy="6678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3200" b="1" i="0" u="none" strike="noStrike" cap="none" dirty="0">
                <a:solidFill>
                  <a:srgbClr val="FFFFFF"/>
                </a:solidFill>
                <a:latin typeface="Poppins"/>
                <a:ea typeface="Poppins"/>
                <a:cs typeface="Poppins"/>
                <a:sym typeface="Poppins"/>
              </a:rPr>
              <a:t>Exploratory Data Analysis</a:t>
            </a:r>
            <a:endParaRPr sz="3200" b="0" i="0" u="none" strike="noStrike" cap="none" dirty="0">
              <a:solidFill>
                <a:srgbClr val="FFFFFF"/>
              </a:solidFill>
              <a:latin typeface="Poppins"/>
              <a:ea typeface="Poppins"/>
              <a:cs typeface="Poppins"/>
              <a:sym typeface="Poppins"/>
            </a:endParaRPr>
          </a:p>
        </p:txBody>
      </p:sp>
      <p:pic>
        <p:nvPicPr>
          <p:cNvPr id="162" name="Google Shape;162;p7"/>
          <p:cNvPicPr preferRelativeResize="0"/>
          <p:nvPr/>
        </p:nvPicPr>
        <p:blipFill rotWithShape="1">
          <a:blip r:embed="rId4">
            <a:alphaModFix/>
          </a:blip>
          <a:srcRect/>
          <a:stretch/>
        </p:blipFill>
        <p:spPr>
          <a:xfrm>
            <a:off x="533400" y="2835734"/>
            <a:ext cx="518323" cy="518323"/>
          </a:xfrm>
          <a:prstGeom prst="rect">
            <a:avLst/>
          </a:prstGeom>
          <a:noFill/>
          <a:ln>
            <a:noFill/>
          </a:ln>
        </p:spPr>
      </p:pic>
    </p:spTree>
    <p:extLst>
      <p:ext uri="{BB962C8B-B14F-4D97-AF65-F5344CB8AC3E}">
        <p14:creationId xmlns:p14="http://schemas.microsoft.com/office/powerpoint/2010/main" val="3191148164"/>
      </p:ext>
    </p:extLst>
  </p:cSld>
  <p:clrMapOvr>
    <a:masterClrMapping/>
  </p:clrMapOvr>
</p:sld>
</file>

<file path=ppt/theme/theme1.xml><?xml version="1.0" encoding="utf-8"?>
<a:theme xmlns:a="http://schemas.openxmlformats.org/drawingml/2006/main" name="1_Office Theme">
  <a:themeElements>
    <a:clrScheme name="Custom 990">
      <a:dk1>
        <a:srgbClr val="000000"/>
      </a:dk1>
      <a:lt1>
        <a:srgbClr val="FFFFFF"/>
      </a:lt1>
      <a:dk2>
        <a:srgbClr val="758294"/>
      </a:dk2>
      <a:lt2>
        <a:srgbClr val="FFFFFF"/>
      </a:lt2>
      <a:accent1>
        <a:srgbClr val="4A6F94"/>
      </a:accent1>
      <a:accent2>
        <a:srgbClr val="2181FF"/>
      </a:accent2>
      <a:accent3>
        <a:srgbClr val="283D56"/>
      </a:accent3>
      <a:accent4>
        <a:srgbClr val="00A1CC"/>
      </a:accent4>
      <a:accent5>
        <a:srgbClr val="919CAB"/>
      </a:accent5>
      <a:accent6>
        <a:srgbClr val="005A8D"/>
      </a:accent6>
      <a:hlink>
        <a:srgbClr val="F0EFEE"/>
      </a:hlink>
      <a:folHlink>
        <a:srgbClr val="F0EFE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Custom 990">
      <a:dk1>
        <a:srgbClr val="000000"/>
      </a:dk1>
      <a:lt1>
        <a:srgbClr val="FFFFFF"/>
      </a:lt1>
      <a:dk2>
        <a:srgbClr val="758294"/>
      </a:dk2>
      <a:lt2>
        <a:srgbClr val="FFFFFF"/>
      </a:lt2>
      <a:accent1>
        <a:srgbClr val="4A6F94"/>
      </a:accent1>
      <a:accent2>
        <a:srgbClr val="2181FF"/>
      </a:accent2>
      <a:accent3>
        <a:srgbClr val="283D56"/>
      </a:accent3>
      <a:accent4>
        <a:srgbClr val="00A1CC"/>
      </a:accent4>
      <a:accent5>
        <a:srgbClr val="919CAB"/>
      </a:accent5>
      <a:accent6>
        <a:srgbClr val="005A8D"/>
      </a:accent6>
      <a:hlink>
        <a:srgbClr val="F0EFEE"/>
      </a:hlink>
      <a:folHlink>
        <a:srgbClr val="F0EFE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988</TotalTime>
  <Words>1455</Words>
  <Application>Microsoft Office PowerPoint</Application>
  <PresentationFormat>Widescreen</PresentationFormat>
  <Paragraphs>276</Paragraphs>
  <Slides>37</Slides>
  <Notes>37</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37</vt:i4>
      </vt:variant>
    </vt:vector>
  </HeadingPairs>
  <TitlesOfParts>
    <vt:vector size="44" baseType="lpstr">
      <vt:lpstr>Comic Sans MS</vt:lpstr>
      <vt:lpstr>Poppins</vt:lpstr>
      <vt:lpstr>Calibri</vt:lpstr>
      <vt:lpstr>Source Sans Pro</vt:lpstr>
      <vt:lpstr>Arial</vt:lpstr>
      <vt:lpstr>1_Office Theme</vt:lpstr>
      <vt:lpstr>1_Office Theme</vt:lpstr>
      <vt:lpstr>PowerPoint Presentation</vt:lpstr>
      <vt:lpstr>Agenda</vt:lpstr>
      <vt:lpstr> </vt:lpstr>
      <vt:lpstr>PowerPoint Presentation</vt:lpstr>
      <vt:lpstr> </vt:lpstr>
      <vt:lpstr>PowerPoint Presentation</vt:lpstr>
      <vt:lpstr> </vt:lpstr>
      <vt:lpstr>PowerPoint Presentation</vt:lpstr>
      <vt:lpstr> </vt:lpstr>
      <vt:lpstr>PowerPoint Presentation</vt:lpstr>
      <vt:lpstr>PowerPoint Presentation</vt:lpstr>
      <vt:lpstr>PowerPoint Presentation</vt:lpstr>
      <vt:lpstr>PowerPoint Presentation</vt:lpstr>
      <vt:lpstr> </vt:lpstr>
      <vt:lpstr>Monthly Sales Trend Over Time</vt:lpstr>
      <vt:lpstr>Top 10 Products by Revenue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PowerPoint Presentation</vt:lpstr>
      <vt:lpstr> </vt:lpstr>
      <vt:lpstr>PowerPoint Presentation</vt:lpstr>
      <vt:lpstr> </vt:lpstr>
      <vt:lpstr>Page 0 -  Home Page</vt:lpstr>
      <vt:lpstr>Page 1 -  Performance Summary</vt:lpstr>
      <vt:lpstr>Page 2 -  Customer Segmentation</vt:lpstr>
      <vt:lpstr>Page 3 -  Revenue Scenarios</vt:lpstr>
      <vt:lpstr>Slicer Overview(Available For Every Page Except Home Page)</vt:lpstr>
      <vt:lpstr>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Suman Sadhukhan</dc:creator>
  <cp:lastModifiedBy>arkojyotidey008@gmail.com</cp:lastModifiedBy>
  <cp:revision>56</cp:revision>
  <dcterms:created xsi:type="dcterms:W3CDTF">2022-09-23T13:48:30Z</dcterms:created>
  <dcterms:modified xsi:type="dcterms:W3CDTF">2025-12-24T13:34:47Z</dcterms:modified>
</cp:coreProperties>
</file>